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307" r:id="rId2"/>
    <p:sldId id="338" r:id="rId3"/>
    <p:sldId id="339" r:id="rId4"/>
    <p:sldId id="260" r:id="rId5"/>
    <p:sldId id="340" r:id="rId6"/>
    <p:sldId id="342" r:id="rId7"/>
    <p:sldId id="343" r:id="rId8"/>
    <p:sldId id="341" r:id="rId9"/>
    <p:sldId id="290" r:id="rId10"/>
    <p:sldId id="259" r:id="rId11"/>
    <p:sldId id="315" r:id="rId12"/>
    <p:sldId id="261" r:id="rId13"/>
    <p:sldId id="262" r:id="rId14"/>
    <p:sldId id="314" r:id="rId15"/>
    <p:sldId id="317" r:id="rId16"/>
    <p:sldId id="263" r:id="rId17"/>
    <p:sldId id="318" r:id="rId18"/>
    <p:sldId id="322" r:id="rId19"/>
    <p:sldId id="323" r:id="rId20"/>
    <p:sldId id="321" r:id="rId21"/>
    <p:sldId id="266" r:id="rId22"/>
    <p:sldId id="324" r:id="rId23"/>
    <p:sldId id="313" r:id="rId24"/>
    <p:sldId id="325" r:id="rId25"/>
    <p:sldId id="268" r:id="rId26"/>
    <p:sldId id="327" r:id="rId27"/>
    <p:sldId id="306" r:id="rId28"/>
    <p:sldId id="335" r:id="rId29"/>
    <p:sldId id="285" r:id="rId3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3429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685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0287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371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17145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0574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24003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2743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Helvetica Neue UltraLight"/>
          <a:ea typeface="Helvetica Neue UltraLight"/>
          <a:cs typeface="Helvetica Neue Ultra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Helvetica Neue UltraLight"/>
          <a:ea typeface="Helvetica Neue UltraLight"/>
          <a:cs typeface="Helvetica Neue UltraLight"/>
        </a:font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>
          <a:latin typeface="Helvetica Neue UltraLight"/>
          <a:ea typeface="Helvetica Neue UltraLight"/>
          <a:cs typeface="Helvetica Neue Ultra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>
          <a:latin typeface="Helvetica Neue UltraLight"/>
          <a:ea typeface="Helvetica Neue UltraLight"/>
          <a:cs typeface="Helvetica Neue Ultra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185" autoAdjust="0"/>
  </p:normalViewPr>
  <p:slideViewPr>
    <p:cSldViewPr>
      <p:cViewPr varScale="1">
        <p:scale>
          <a:sx n="49" d="100"/>
          <a:sy n="49" d="100"/>
        </p:scale>
        <p:origin x="1176" y="36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33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2T12:00:27.925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21456">
    <iact:property name="dataType"/>
    <iact:actionData xml:id="d0">
      <inkml:trace xmlns:inkml="http://www.w3.org/2003/InkML" xml:id="stk0" contextRef="#ctx0" brushRef="#br0">1041 4326 464 0,'8'0'176'16,"0"-8"-96"-16,0 4 -16 0,-8 4 64 0,8 0 -24 16,-4 0 -4 -16,0 0 -56 0,0 -4 -16 0,-4 -12 -20 15,0 4 -16 -15,0 0 4 16,-4 0 -4 -16,0 4 0 0,0 0 8 15,-4 0 8 -15,-8 0 -12 16,0 4 0 0,-12 0 12 -16,0 4 4 15,0 0 -24 -15,0 0 -8 0,0 0 8 16,0 16 12 -16,-4 0 -4 31,0 -12 0 -31,4 0 12 0,0 4 12 16,0 -8 -8 -16,-4 0 0 15,-4 0 12 -15,0 -8 12 16,0 0 -8 -16,4 0 -8 16,-4 0 -8 -16,-4 8 0 15,8 8 -8 -15,4 0 -4 16,0 -4 -8 -16,8 0 4 16,4 -4 12 -16,0 -4 12 31,8 -8 44 -31,4 -4 28 15,16 8 -32 -15,8 8 -12 16,0 0 -48 -16,8 16 -8 16,4 8 24 -16,4 0 20 15,4 4 -28 -15,-4 -4 0 0,0 0 -8 16,4 -7 0 -16,0 -9 16 16,4 0 20 -16,0 -16 16 15,16 4 8 -15,-4 0 -16 16,-4 -13 -4 -16,0 9 -8 4,-4 -8 8 -4,-4 -8 -20 16,-4 -4 -4 -16,-8 12 -8 16,-4 0 -8 -16,-4 0 -8 15,-4 0 4 -15,-4 8 4 16,0 4 0 -16,-8 0 -12 0,0 4 8 16,-8 0 4 -16,0 16 8 0,-8 -8 -12 0,-8 16 0 15,-4 -8 -4 1,-4 4 -8 -16,-4 4 12 15,-12 -8 0 1,-8 0 12 -16,-4 0 4 16,0 1 -16 -16,0 -13 4 15,0 0 24 -15,4 -8 16 16,-4 0 -20 -16,-4 -13 -4 16,0 9 -8 -16,0 0 -8 15,0 0 4 -15,4 4 -4 16,8 0 0 -16,8 4 8 15,8 0 -4 -15,8 4 -4 16,4 0 -32 -16,4 4 -12 0,4 -8 -144 31,0 8 -64 -31,0 17 -252 0</inkml:trace>
    </iact:actionData>
  </iact:action>
  <iact:action type="add" startTime="27127">
    <iact:property name="dataType"/>
    <iact:actionData xml:id="d1">
      <inkml:trace xmlns:inkml="http://www.w3.org/2003/InkML" xml:id="stk1" contextRef="#ctx0" brushRef="#br0">1173 319 512 0,'4'40'196'16,"-4"-36"-104"-16,-4 -4 -108 0,4 0 40 15,-4 0 -20 -15,-4 -8 -4 16,-4 0 -8 -16,-4 0 4 0,0 4 4 14,0 8 0 -14,-8 4 0 15,0 8 8 -15,-8 0 12 16,0 0 8 -16,0 -12 -4 16,0 0 4 -16,0 -12 -16 15,0 -12 28 -15,-4 -4 20 0,-4 -4 -4 16,0 8 8 -1,-4 4 -20 -15,0 8 4 0,0 4 -12 16,-8 4 0 -16,-8 0 -12 16,0 0 4 -16,4 -8 -16 15,4 -9 -8 -15,-4 -3 0 16,8 -4 4 -16,4 -4 -4 16,0 4 -4 -16,12 0 4 15,4 8 -4 -15,8 4 8 16,8 4 4 -16,8 8 -16 0,4 4 4 0,4 4 0 0,4 0 8 15,8 -4 32 -15,0 -8 20 16,4 -4 -4 0,4 0 8 -16,4 -4 -20 31,4 0 4 -31,16 0 -28 0,0 8 -4 16,0 0 -8 -16,4 4 4 15,0 4 -8 -15,-4 0 -4 16,4 -4 4 -16,0 0 -4 15,-4 0 8 -15,0 0 4 16,0 -4 40 -16,12 4 24 16,-4 0 -32 -16,0 0 -12 0,-4 8 -32 31,-4 8 0 -31,-4 0 -8 0,-8 4 0 0,-8 4 0 16,-8 -4 0 -16,-4 0 0 15,-4 0 -8 -15,-8 -8 12 16,-8 -4 0 -16,-8 -4 -24 0,-12 -4 0 15,-24 0 4 1,-4 0 4 -16,-8 4 12 16,-4 0 4 -16,0 4 4 15,-4 4 8 -15,-4 25 -260 15,-12 7 -108 -15,16 -4 -76 31</inkml:trace>
    </iact:actionData>
  </iact:action>
  <iact:action type="add" startTime="27128">
    <iact:property name="dataType"/>
    <iact:actionData xml:id="d2">
      <inkml:trace xmlns:inkml="http://www.w3.org/2003/InkML" xml:id="stk2" contextRef="#ctx0" brushRef="#brinv">0 0 2048 0</inkml:trace>
    </iact:actionData>
  </iact:action>
  <iact:action type="add" startTime="27129">
    <iact:property name="dataType"/>
    <iact:actionData xml:id="d3">
      <inkml:trace xmlns:inkml="http://www.w3.org/2003/InkML" xml:id="stk3" contextRef="#ctx0" brushRef="#brinv">1294 4445 2048 0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9" name="Shape 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133635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37908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creativecommons.org/licenses/by-nc/3.0/" TargetMode="Externa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tter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inal &amp; C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WIT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7100" y="8724900"/>
            <a:ext cx="3236058" cy="673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esu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10800" y="8826500"/>
            <a:ext cx="1933303" cy="4572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1" name="Group 61"/>
          <p:cNvGrpSpPr/>
          <p:nvPr/>
        </p:nvGrpSpPr>
        <p:grpSpPr>
          <a:xfrm>
            <a:off x="4419600" y="3209759"/>
            <a:ext cx="4267200" cy="2801677"/>
            <a:chOff x="0" y="0"/>
            <a:chExt cx="4267200" cy="2801675"/>
          </a:xfrm>
        </p:grpSpPr>
        <p:pic>
          <p:nvPicPr>
            <p:cNvPr id="59" name="by-nc.eu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3500" y="0"/>
              <a:ext cx="2962205" cy="10364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" name="Shape 60"/>
            <p:cNvSpPr/>
            <p:nvPr/>
          </p:nvSpPr>
          <p:spPr>
            <a:xfrm>
              <a:off x="0" y="1287632"/>
              <a:ext cx="4267200" cy="15140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120000"/>
                </a:lnSpc>
                <a:defRPr sz="1400"/>
              </a:pPr>
              <a:r>
                <a:t>Except where otherwise noted, this content is licensed under a </a:t>
              </a:r>
              <a:r>
                <a:rPr>
                  <a:hlinkClick r:id="rId5"/>
                </a:rPr>
                <a:t>Creative Commons Attribution-NonCommercial 3.0 License</a:t>
              </a:r>
              <a:r>
                <a:t>. </a:t>
              </a:r>
            </a:p>
            <a:p>
              <a:pPr>
                <a:lnSpc>
                  <a:spcPct val="120000"/>
                </a:lnSpc>
                <a:defRPr sz="1400"/>
              </a:pPr>
              <a:endParaRPr/>
            </a:p>
            <a:p>
              <a:pPr>
                <a:lnSpc>
                  <a:spcPct val="120000"/>
                </a:lnSpc>
                <a:defRPr sz="1400"/>
              </a:pPr>
              <a:r>
                <a:t>For more information, please see </a:t>
              </a:r>
              <a:r>
                <a:rPr>
                  <a:hlinkClick r:id="rId5"/>
                </a:rPr>
                <a:t>http://creativecommons.org/licenses/by-nc/3.0/</a:t>
              </a:r>
            </a:p>
          </p:txBody>
        </p:sp>
      </p:grpSp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xfrm>
            <a:off x="6330950" y="9283700"/>
            <a:ext cx="317500" cy="342900"/>
          </a:xfrm>
          <a:prstGeom prst="rect">
            <a:avLst/>
          </a:prstGeom>
        </p:spPr>
        <p:txBody>
          <a:bodyPr/>
          <a:lstStyle>
            <a:lvl1pPr defTabSz="584200">
              <a:defRPr sz="16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571500" y="3708400"/>
            <a:ext cx="11861800" cy="2336800"/>
          </a:xfrm>
          <a:prstGeom prst="rect">
            <a:avLst/>
          </a:prstGeom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16636914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1485900" y="1295400"/>
            <a:ext cx="10162259" cy="225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647700" y="0"/>
            <a:ext cx="11709400" cy="1546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647700" y="1928142"/>
            <a:ext cx="11709400" cy="7825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2pPr>
              <a:spcBef>
                <a:spcPts val="800"/>
              </a:spcBef>
            </a:lvl2pPr>
            <a:lvl3pPr>
              <a:spcBef>
                <a:spcPts val="600"/>
              </a:spcBef>
            </a:lvl3pPr>
            <a:lvl4pPr>
              <a:spcBef>
                <a:spcPts val="600"/>
              </a:spcBef>
            </a:lvl4pPr>
            <a:lvl5pPr>
              <a:spcBef>
                <a:spcPts val="6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10834833" y="9019822"/>
            <a:ext cx="368504" cy="36213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 defTabSz="647700">
              <a:defRPr sz="1800">
                <a:uFill>
                  <a:solidFill>
                    <a:srgbClr val="000000"/>
                  </a:solidFill>
                </a:u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</p:sldLayoutIdLst>
  <p:transition spd="med"/>
  <p:txStyles>
    <p:titleStyle>
      <a:lvl1pPr marL="57799" marR="57799" indent="0" algn="ctr" defTabSz="1295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"/>
        </a:defRPr>
      </a:lvl1pPr>
      <a:lvl2pPr marL="57799" marR="57799" indent="228600" algn="ctr" defTabSz="1295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"/>
        </a:defRPr>
      </a:lvl2pPr>
      <a:lvl3pPr marL="57799" marR="57799" indent="457200" algn="ctr" defTabSz="1295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"/>
        </a:defRPr>
      </a:lvl3pPr>
      <a:lvl4pPr marL="57799" marR="57799" indent="685800" algn="ctr" defTabSz="1295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"/>
        </a:defRPr>
      </a:lvl4pPr>
      <a:lvl5pPr marL="57799" marR="57799" indent="914400" algn="ctr" defTabSz="1295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"/>
        </a:defRPr>
      </a:lvl5pPr>
      <a:lvl6pPr marL="57799" marR="57799" indent="1143000" algn="ctr" defTabSz="1295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"/>
        </a:defRPr>
      </a:lvl6pPr>
      <a:lvl7pPr marL="57799" marR="57799" indent="1371600" algn="ctr" defTabSz="1295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"/>
        </a:defRPr>
      </a:lvl7pPr>
      <a:lvl8pPr marL="57799" marR="57799" indent="1600200" algn="ctr" defTabSz="1295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"/>
        </a:defRPr>
      </a:lvl8pPr>
      <a:lvl9pPr marL="57799" marR="57799" indent="1828800" algn="ctr" defTabSz="1295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"/>
        </a:defRPr>
      </a:lvl9pPr>
    </p:titleStyle>
    <p:bodyStyle>
      <a:lvl1pPr marL="383540" marR="57799" indent="-342900" algn="l" defTabSz="1295400" rtl="0" latinLnBrk="0">
        <a:lnSpc>
          <a:spcPct val="100000"/>
        </a:lnSpc>
        <a:spcBef>
          <a:spcPts val="900"/>
        </a:spcBef>
        <a:spcAft>
          <a:spcPts val="0"/>
        </a:spcAft>
        <a:buClr>
          <a:srgbClr val="000000"/>
        </a:buClr>
        <a:buSzPct val="100000"/>
        <a:buFont typeface="Wingdings"/>
        <a:buChar char=""/>
        <a:tabLst/>
        <a:defRPr sz="34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 Light"/>
          <a:ea typeface="Helvetica Neue Light"/>
          <a:cs typeface="Helvetica Neue Light"/>
          <a:sym typeface="Helvetica Neue Light"/>
        </a:defRPr>
      </a:lvl1pPr>
      <a:lvl2pPr marL="783590" marR="57799" indent="-285750" algn="l" defTabSz="1295400" rtl="0" latinLnBrk="0">
        <a:lnSpc>
          <a:spcPct val="100000"/>
        </a:lnSpc>
        <a:spcBef>
          <a:spcPts val="900"/>
        </a:spcBef>
        <a:spcAft>
          <a:spcPts val="0"/>
        </a:spcAft>
        <a:buClr>
          <a:srgbClr val="000000"/>
        </a:buClr>
        <a:buSzPct val="100000"/>
        <a:buFont typeface="Wingdings"/>
        <a:buChar char=""/>
        <a:tabLst/>
        <a:defRPr sz="34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 Light"/>
          <a:ea typeface="Helvetica Neue Light"/>
          <a:cs typeface="Helvetica Neue Light"/>
          <a:sym typeface="Helvetica Neue Light"/>
        </a:defRPr>
      </a:lvl2pPr>
      <a:lvl3pPr marL="1183639" marR="57799" indent="-228600" algn="l" defTabSz="1295400" rtl="0" latinLnBrk="0">
        <a:lnSpc>
          <a:spcPct val="100000"/>
        </a:lnSpc>
        <a:spcBef>
          <a:spcPts val="900"/>
        </a:spcBef>
        <a:spcAft>
          <a:spcPts val="0"/>
        </a:spcAft>
        <a:buClr>
          <a:srgbClr val="000000"/>
        </a:buClr>
        <a:buSzPct val="100000"/>
        <a:buFont typeface="Wingdings"/>
        <a:buChar char=""/>
        <a:tabLst/>
        <a:defRPr sz="34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 Light"/>
          <a:ea typeface="Helvetica Neue Light"/>
          <a:cs typeface="Helvetica Neue Light"/>
          <a:sym typeface="Helvetica Neue Light"/>
        </a:defRPr>
      </a:lvl3pPr>
      <a:lvl4pPr marL="1640839" marR="57799" indent="-228600" algn="l" defTabSz="1295400" rtl="0" latinLnBrk="0">
        <a:lnSpc>
          <a:spcPct val="100000"/>
        </a:lnSpc>
        <a:spcBef>
          <a:spcPts val="900"/>
        </a:spcBef>
        <a:spcAft>
          <a:spcPts val="0"/>
        </a:spcAft>
        <a:buClr>
          <a:srgbClr val="000000"/>
        </a:buClr>
        <a:buSzPct val="100000"/>
        <a:buFont typeface="Wingdings"/>
        <a:buChar char=""/>
        <a:tabLst/>
        <a:defRPr sz="34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 Light"/>
          <a:ea typeface="Helvetica Neue Light"/>
          <a:cs typeface="Helvetica Neue Light"/>
          <a:sym typeface="Helvetica Neue Light"/>
        </a:defRPr>
      </a:lvl4pPr>
      <a:lvl5pPr marL="2098039" marR="57799" indent="-228600" algn="l" defTabSz="1295400" rtl="0" latinLnBrk="0">
        <a:lnSpc>
          <a:spcPct val="100000"/>
        </a:lnSpc>
        <a:spcBef>
          <a:spcPts val="900"/>
        </a:spcBef>
        <a:spcAft>
          <a:spcPts val="0"/>
        </a:spcAft>
        <a:buClr>
          <a:srgbClr val="000000"/>
        </a:buClr>
        <a:buSzPct val="100000"/>
        <a:buFont typeface="Wingdings"/>
        <a:buChar char=""/>
        <a:tabLst/>
        <a:defRPr sz="34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 Light"/>
          <a:ea typeface="Helvetica Neue Light"/>
          <a:cs typeface="Helvetica Neue Light"/>
          <a:sym typeface="Helvetica Neue Light"/>
        </a:defRPr>
      </a:lvl5pPr>
      <a:lvl6pPr marL="2098039" marR="57799" indent="-228600" algn="l" defTabSz="1295400" rtl="0" latinLnBrk="0">
        <a:lnSpc>
          <a:spcPct val="100000"/>
        </a:lnSpc>
        <a:spcBef>
          <a:spcPts val="900"/>
        </a:spcBef>
        <a:spcAft>
          <a:spcPts val="0"/>
        </a:spcAft>
        <a:buClr>
          <a:srgbClr val="000000"/>
        </a:buClr>
        <a:buSzPct val="100000"/>
        <a:buFont typeface="Wingdings"/>
        <a:buChar char=""/>
        <a:tabLst/>
        <a:defRPr sz="34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 Light"/>
          <a:ea typeface="Helvetica Neue Light"/>
          <a:cs typeface="Helvetica Neue Light"/>
          <a:sym typeface="Helvetica Neue Light"/>
        </a:defRPr>
      </a:lvl6pPr>
      <a:lvl7pPr marL="2098039" marR="57799" indent="-228600" algn="l" defTabSz="1295400" rtl="0" latinLnBrk="0">
        <a:lnSpc>
          <a:spcPct val="100000"/>
        </a:lnSpc>
        <a:spcBef>
          <a:spcPts val="900"/>
        </a:spcBef>
        <a:spcAft>
          <a:spcPts val="0"/>
        </a:spcAft>
        <a:buClr>
          <a:srgbClr val="000000"/>
        </a:buClr>
        <a:buSzPct val="100000"/>
        <a:buFont typeface="Wingdings"/>
        <a:buChar char=""/>
        <a:tabLst/>
        <a:defRPr sz="34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 Light"/>
          <a:ea typeface="Helvetica Neue Light"/>
          <a:cs typeface="Helvetica Neue Light"/>
          <a:sym typeface="Helvetica Neue Light"/>
        </a:defRPr>
      </a:lvl7pPr>
      <a:lvl8pPr marL="2098039" marR="57799" indent="-228600" algn="l" defTabSz="1295400" rtl="0" latinLnBrk="0">
        <a:lnSpc>
          <a:spcPct val="100000"/>
        </a:lnSpc>
        <a:spcBef>
          <a:spcPts val="900"/>
        </a:spcBef>
        <a:spcAft>
          <a:spcPts val="0"/>
        </a:spcAft>
        <a:buClr>
          <a:srgbClr val="000000"/>
        </a:buClr>
        <a:buSzPct val="100000"/>
        <a:buFont typeface="Wingdings"/>
        <a:buChar char=""/>
        <a:tabLst/>
        <a:defRPr sz="34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 Light"/>
          <a:ea typeface="Helvetica Neue Light"/>
          <a:cs typeface="Helvetica Neue Light"/>
          <a:sym typeface="Helvetica Neue Light"/>
        </a:defRPr>
      </a:lvl8pPr>
      <a:lvl9pPr marL="2098039" marR="57799" indent="-228600" algn="l" defTabSz="1295400" rtl="0" latinLnBrk="0">
        <a:lnSpc>
          <a:spcPct val="100000"/>
        </a:lnSpc>
        <a:spcBef>
          <a:spcPts val="900"/>
        </a:spcBef>
        <a:spcAft>
          <a:spcPts val="0"/>
        </a:spcAft>
        <a:buClr>
          <a:srgbClr val="000000"/>
        </a:buClr>
        <a:buSzPct val="100000"/>
        <a:buFont typeface="Wingdings"/>
        <a:buChar char=""/>
        <a:tabLst/>
        <a:defRPr sz="34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marL="0" marR="0" indent="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UltraLight"/>
        </a:defRPr>
      </a:lvl1pPr>
      <a:lvl2pPr marL="0" marR="0" indent="2286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UltraLight"/>
        </a:defRPr>
      </a:lvl2pPr>
      <a:lvl3pPr marL="0" marR="0" indent="4572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UltraLight"/>
        </a:defRPr>
      </a:lvl3pPr>
      <a:lvl4pPr marL="0" marR="0" indent="6858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UltraLight"/>
        </a:defRPr>
      </a:lvl4pPr>
      <a:lvl5pPr marL="0" marR="0" indent="9144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UltraLight"/>
        </a:defRPr>
      </a:lvl5pPr>
      <a:lvl6pPr marL="0" marR="0" indent="11430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UltraLight"/>
        </a:defRPr>
      </a:lvl6pPr>
      <a:lvl7pPr marL="0" marR="0" indent="13716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UltraLight"/>
        </a:defRPr>
      </a:lvl7pPr>
      <a:lvl8pPr marL="0" marR="0" indent="16002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UltraLight"/>
        </a:defRPr>
      </a:lvl8pPr>
      <a:lvl9pPr marL="0" marR="0" indent="18288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Ultra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1.mp4"/><Relationship Id="rId7" Type="http://schemas.openxmlformats.org/officeDocument/2006/relationships/hyperlink" Target="mailto:sdrohan@wit.ie" TargetMode="External"/><Relationship Id="rId2" Type="http://schemas.openxmlformats.org/officeDocument/2006/relationships/tags" Target="../tags/tag1.xml"/><Relationship Id="rId1" Type="http://schemas.openxmlformats.org/officeDocument/2006/relationships/video" Target="NULL" TargetMode="External"/><Relationship Id="rId6" Type="http://schemas.openxmlformats.org/officeDocument/2006/relationships/hyperlink" Target="mailto:edeleastar@wit.ie" TargetMode="Externa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11/relationships/inkAction" Target="../ink/inkAction1.xml"/><Relationship Id="rId3" Type="http://schemas.microsoft.com/office/2007/relationships/media" Target="../media/media1.mp4"/><Relationship Id="rId7" Type="http://schemas.openxmlformats.org/officeDocument/2006/relationships/image" Target="../media/image6.png"/><Relationship Id="rId2" Type="http://schemas.openxmlformats.org/officeDocument/2006/relationships/tags" Target="../tags/tag10.xml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1.xml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12.xml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13.xml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14.xml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15.xml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16.xml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hyperlink" Target="http://www.codemag.com/article/1001061" TargetMode="External"/><Relationship Id="rId4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17.xml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18.xml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19.xml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20.xml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7" Type="http://schemas.openxmlformats.org/officeDocument/2006/relationships/image" Target="../media/image6.png"/><Relationship Id="rId2" Type="http://schemas.openxmlformats.org/officeDocument/2006/relationships/tags" Target="../tags/tag2.xml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hyperlink" Target="https://zeroturnaround.com/rebellabs/object-oriented-design-principles-and-the-5-ways-of-creating-solid-applications/" TargetMode="External"/><Relationship Id="rId4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21.xml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22.xml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23.xml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24.xml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25.xml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26.xml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27.xml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28.xml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29.xml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30.xml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3.xml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7" Type="http://schemas.openxmlformats.org/officeDocument/2006/relationships/image" Target="../media/image6.png"/><Relationship Id="rId2" Type="http://schemas.openxmlformats.org/officeDocument/2006/relationships/tags" Target="../tags/tag4.xml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7" Type="http://schemas.openxmlformats.org/officeDocument/2006/relationships/image" Target="../media/image6.png"/><Relationship Id="rId2" Type="http://schemas.openxmlformats.org/officeDocument/2006/relationships/tags" Target="../tags/tag5.xml"/><Relationship Id="rId1" Type="http://schemas.openxmlformats.org/officeDocument/2006/relationships/video" Target="NULL" TargetMode="External"/><Relationship Id="rId6" Type="http://schemas.openxmlformats.org/officeDocument/2006/relationships/hyperlink" Target="https://www.novoda.com/blog/designing-something-solid/" TargetMode="Externa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7" Type="http://schemas.openxmlformats.org/officeDocument/2006/relationships/image" Target="../media/image6.png"/><Relationship Id="rId2" Type="http://schemas.openxmlformats.org/officeDocument/2006/relationships/tags" Target="../tags/tag6.xml"/><Relationship Id="rId1" Type="http://schemas.openxmlformats.org/officeDocument/2006/relationships/video" Target="NULL" TargetMode="External"/><Relationship Id="rId6" Type="http://schemas.openxmlformats.org/officeDocument/2006/relationships/image" Target="../media/image10.png"/><Relationship Id="rId5" Type="http://schemas.openxmlformats.org/officeDocument/2006/relationships/hyperlink" Target="https://www.novoda.com/blog/designing-something-solid/" TargetMode="External"/><Relationship Id="rId4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7" Type="http://schemas.openxmlformats.org/officeDocument/2006/relationships/image" Target="../media/image6.png"/><Relationship Id="rId2" Type="http://schemas.openxmlformats.org/officeDocument/2006/relationships/tags" Target="../tags/tag7.xml"/><Relationship Id="rId1" Type="http://schemas.openxmlformats.org/officeDocument/2006/relationships/video" Target="NULL" TargetMode="External"/><Relationship Id="rId6" Type="http://schemas.openxmlformats.org/officeDocument/2006/relationships/image" Target="../media/image10.png"/><Relationship Id="rId5" Type="http://schemas.openxmlformats.org/officeDocument/2006/relationships/hyperlink" Target="https://www.novoda.com/blog/designing-something-solid/" TargetMode="External"/><Relationship Id="rId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7" Type="http://schemas.openxmlformats.org/officeDocument/2006/relationships/image" Target="../media/image6.png"/><Relationship Id="rId2" Type="http://schemas.openxmlformats.org/officeDocument/2006/relationships/tags" Target="../tags/tag8.xml"/><Relationship Id="rId1" Type="http://schemas.openxmlformats.org/officeDocument/2006/relationships/video" Target="NULL" TargetMode="External"/><Relationship Id="rId6" Type="http://schemas.openxmlformats.org/officeDocument/2006/relationships/image" Target="../media/image10.png"/><Relationship Id="rId5" Type="http://schemas.openxmlformats.org/officeDocument/2006/relationships/hyperlink" Target="https://www.novoda.com/blog/designing-something-solid/" TargetMode="External"/><Relationship Id="rId4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9.xml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61" y="2212622"/>
            <a:ext cx="11428871" cy="168881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IE" sz="5689" dirty="0" err="1">
                <a:solidFill>
                  <a:schemeClr val="tx1"/>
                </a:solidFill>
              </a:rPr>
              <a:t>Liskov</a:t>
            </a:r>
            <a:r>
              <a:rPr lang="en-IE" sz="5689" dirty="0">
                <a:solidFill>
                  <a:schemeClr val="tx1"/>
                </a:solidFill>
              </a:rPr>
              <a:t> Substitution Principle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381565" y="4745849"/>
            <a:ext cx="2734168" cy="1282418"/>
          </a:xfrm>
        </p:spPr>
        <p:txBody>
          <a:bodyPr>
            <a:noAutofit/>
          </a:bodyPr>
          <a:lstStyle/>
          <a:p>
            <a:pPr marL="0" indent="0" algn="r">
              <a:lnSpc>
                <a:spcPct val="110000"/>
              </a:lnSpc>
              <a:spcBef>
                <a:spcPts val="0"/>
              </a:spcBef>
              <a:buNone/>
              <a:defRPr/>
            </a:pPr>
            <a:r>
              <a:rPr lang="en-IE" dirty="0">
                <a:solidFill>
                  <a:schemeClr val="bg1">
                    <a:lumMod val="50000"/>
                  </a:schemeClr>
                </a:solidFill>
              </a:rPr>
              <a:t>Produced </a:t>
            </a:r>
          </a:p>
          <a:p>
            <a:pPr marL="0" indent="0" algn="r">
              <a:lnSpc>
                <a:spcPct val="110000"/>
              </a:lnSpc>
              <a:spcBef>
                <a:spcPts val="0"/>
              </a:spcBef>
              <a:buNone/>
              <a:defRPr/>
            </a:pPr>
            <a:r>
              <a:rPr lang="en-IE" dirty="0">
                <a:solidFill>
                  <a:schemeClr val="bg1">
                    <a:lumMod val="50000"/>
                  </a:schemeClr>
                </a:solidFill>
              </a:rPr>
              <a:t>by:</a:t>
            </a:r>
          </a:p>
        </p:txBody>
      </p:sp>
      <p:pic>
        <p:nvPicPr>
          <p:cNvPr id="512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65" y="8128001"/>
            <a:ext cx="5364480" cy="1205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841068" y="8367325"/>
            <a:ext cx="6048587" cy="831760"/>
          </a:xfrm>
          <a:prstGeom prst="rect">
            <a:avLst/>
          </a:prstGeom>
          <a:noFill/>
        </p:spPr>
        <p:txBody>
          <a:bodyPr lIns="130041" tIns="65021" rIns="130041" bIns="65021">
            <a:spAutoFit/>
          </a:bodyPr>
          <a:lstStyle/>
          <a:p>
            <a:pPr>
              <a:defRPr/>
            </a:pPr>
            <a:r>
              <a:rPr lang="en-IE" sz="2276" dirty="0">
                <a:solidFill>
                  <a:schemeClr val="tx2">
                    <a:lumMod val="75000"/>
                  </a:schemeClr>
                </a:solidFill>
              </a:rPr>
              <a:t>Department of Computing and Mathematics</a:t>
            </a:r>
          </a:p>
          <a:p>
            <a:pPr>
              <a:defRPr/>
            </a:pPr>
            <a:r>
              <a:rPr lang="en-IE" sz="2276" dirty="0">
                <a:solidFill>
                  <a:schemeClr val="tx2">
                    <a:lumMod val="75000"/>
                  </a:schemeClr>
                </a:solidFill>
              </a:rPr>
              <a:t>http://www.wit.ie/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69753" y="3866445"/>
            <a:ext cx="11665296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127" name="Shape 240"/>
          <p:cNvSpPr txBox="1">
            <a:spLocks/>
          </p:cNvSpPr>
          <p:nvPr/>
        </p:nvSpPr>
        <p:spPr bwMode="auto">
          <a:xfrm>
            <a:off x="4012963" y="4445566"/>
            <a:ext cx="8351521" cy="1980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/>
          <a:lstStyle>
            <a:lvl1pPr defTabSz="584200">
              <a:lnSpc>
                <a:spcPct val="96000"/>
              </a:lnSpc>
              <a:spcBef>
                <a:spcPts val="700"/>
              </a:spcBef>
              <a:buSzPct val="100000"/>
              <a:buChar char="•"/>
              <a:defRPr sz="20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1pPr>
            <a:lvl2pPr marL="711200" indent="-266700" defTabSz="584200">
              <a:lnSpc>
                <a:spcPct val="96000"/>
              </a:lnSpc>
              <a:spcBef>
                <a:spcPts val="700"/>
              </a:spcBef>
              <a:buSzPct val="100000"/>
              <a:buChar char="•"/>
              <a:defRPr sz="20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2pPr>
            <a:lvl3pPr marL="1155700" indent="-266700" defTabSz="584200">
              <a:lnSpc>
                <a:spcPct val="96000"/>
              </a:lnSpc>
              <a:spcBef>
                <a:spcPts val="700"/>
              </a:spcBef>
              <a:buSzPct val="100000"/>
              <a:buChar char="•"/>
              <a:defRPr sz="20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3pPr>
            <a:lvl4pPr marL="1600200" indent="-266700" defTabSz="584200">
              <a:lnSpc>
                <a:spcPct val="96000"/>
              </a:lnSpc>
              <a:spcBef>
                <a:spcPts val="700"/>
              </a:spcBef>
              <a:buSzPct val="100000"/>
              <a:buChar char="•"/>
              <a:defRPr sz="20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4pPr>
            <a:lvl5pPr marL="2044700" indent="-266700" defTabSz="584200">
              <a:lnSpc>
                <a:spcPct val="96000"/>
              </a:lnSpc>
              <a:spcBef>
                <a:spcPts val="700"/>
              </a:spcBef>
              <a:buSzPct val="100000"/>
              <a:buChar char="•"/>
              <a:defRPr sz="20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5pPr>
            <a:lvl6pPr marL="2501900" indent="-266700" defTabSz="584200" eaLnBrk="0" fontAlgn="base" hangingPunct="0">
              <a:lnSpc>
                <a:spcPct val="96000"/>
              </a:lnSpc>
              <a:spcBef>
                <a:spcPts val="7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6pPr>
            <a:lvl7pPr marL="2959100" indent="-266700" defTabSz="584200" eaLnBrk="0" fontAlgn="base" hangingPunct="0">
              <a:lnSpc>
                <a:spcPct val="96000"/>
              </a:lnSpc>
              <a:spcBef>
                <a:spcPts val="7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7pPr>
            <a:lvl8pPr marL="3416300" indent="-266700" defTabSz="584200" eaLnBrk="0" fontAlgn="base" hangingPunct="0">
              <a:lnSpc>
                <a:spcPct val="96000"/>
              </a:lnSpc>
              <a:spcBef>
                <a:spcPts val="7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8pPr>
            <a:lvl9pPr marL="3873500" indent="-266700" defTabSz="584200" eaLnBrk="0" fontAlgn="base" hangingPunct="0">
              <a:lnSpc>
                <a:spcPct val="96000"/>
              </a:lnSpc>
              <a:spcBef>
                <a:spcPts val="7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9pPr>
          </a:lstStyle>
          <a:p>
            <a:pPr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IE" altLang="en-US" sz="3556" dirty="0">
                <a:sym typeface="Helvetica Neue" charset="0"/>
              </a:rPr>
              <a:t>Eamonn de Leastar (</a:t>
            </a:r>
            <a:r>
              <a:rPr lang="en-IE" altLang="en-US" sz="3556" dirty="0">
                <a:sym typeface="Helvetica Neue" charset="0"/>
                <a:hlinkClick r:id="rId6"/>
              </a:rPr>
              <a:t>edeleastar@wit.ie</a:t>
            </a:r>
            <a:r>
              <a:rPr lang="en-IE" altLang="en-US" sz="3556" dirty="0">
                <a:sym typeface="Helvetica Neue" charset="0"/>
              </a:rPr>
              <a:t>)</a:t>
            </a:r>
          </a:p>
          <a:p>
            <a:pPr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IE" altLang="en-US" sz="3556" dirty="0" err="1">
                <a:sym typeface="Helvetica Neue" charset="0"/>
              </a:rPr>
              <a:t>Dr.</a:t>
            </a:r>
            <a:r>
              <a:rPr lang="en-IE" altLang="en-US" sz="3556" dirty="0">
                <a:sym typeface="Helvetica Neue" charset="0"/>
              </a:rPr>
              <a:t> </a:t>
            </a:r>
            <a:r>
              <a:rPr lang="en-IE" altLang="en-US" sz="3556" dirty="0" err="1">
                <a:sym typeface="Helvetica Neue" charset="0"/>
              </a:rPr>
              <a:t>Siobhán</a:t>
            </a:r>
            <a:r>
              <a:rPr lang="en-IE" altLang="en-US" sz="3556" dirty="0">
                <a:sym typeface="Helvetica Neue" charset="0"/>
              </a:rPr>
              <a:t> Drohan (</a:t>
            </a:r>
            <a:r>
              <a:rPr lang="en-IE" altLang="en-US" sz="3556" dirty="0">
                <a:sym typeface="Helvetica Neue" charset="0"/>
                <a:hlinkClick r:id="rId7"/>
              </a:rPr>
              <a:t>sdrohan@wit.ie</a:t>
            </a:r>
            <a:r>
              <a:rPr lang="en-IE" altLang="en-US" sz="3556" dirty="0">
                <a:sym typeface="Helvetica Neue" charset="0"/>
              </a:rPr>
              <a:t>) </a:t>
            </a:r>
          </a:p>
        </p:txBody>
      </p:sp>
      <p:pic>
        <p:nvPicPr>
          <p:cNvPr id="9" name="tmp7509">
            <a:hlinkClick r:id="" action="ppaction://media"/>
            <a:extLst>
              <a:ext uri="{FF2B5EF4-FFF2-40B4-BE49-F238E27FC236}">
                <a16:creationId xmlns:a16="http://schemas.microsoft.com/office/drawing/2014/main" id="{470F77D7-51EC-4C27-8B0F-DF99A358C3F0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735288.866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69080"/>
      </p:ext>
    </p:extLst>
  </p:cSld>
  <p:clrMapOvr>
    <a:masterClrMapping/>
  </p:clrMapOvr>
  <p:transition spd="med" advTm="677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1485900" y="1295400"/>
            <a:ext cx="10162259" cy="225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LSP</a:t>
            </a:r>
            <a:r>
              <a:rPr lang="en-IE" dirty="0"/>
              <a:t> – Formal Definition</a:t>
            </a:r>
            <a:endParaRPr dirty="0"/>
          </a:p>
        </p:txBody>
      </p:sp>
      <p:sp>
        <p:nvSpPr>
          <p:cNvPr id="89" name="Shape 89"/>
          <p:cNvSpPr>
            <a:spLocks noGrp="1"/>
          </p:cNvSpPr>
          <p:nvPr>
            <p:ph type="body" idx="1"/>
          </p:nvPr>
        </p:nvSpPr>
        <p:spPr>
          <a:xfrm>
            <a:off x="647700" y="1928142"/>
            <a:ext cx="11709400" cy="6413501"/>
          </a:xfrm>
          <a:prstGeom prst="rect">
            <a:avLst/>
          </a:prstGeom>
        </p:spPr>
        <p:txBody>
          <a:bodyPr/>
          <a:lstStyle/>
          <a:p>
            <a:r>
              <a:rPr dirty="0"/>
              <a:t>Methods that </a:t>
            </a:r>
            <a:r>
              <a:rPr lang="en-IE" dirty="0"/>
              <a:t>refer to </a:t>
            </a:r>
            <a:r>
              <a:rPr dirty="0"/>
              <a:t>base class</a:t>
            </a:r>
            <a:r>
              <a:rPr lang="en-IE" dirty="0" err="1"/>
              <a:t>es</a:t>
            </a:r>
            <a:r>
              <a:rPr dirty="0"/>
              <a:t> must be able to use objects o</a:t>
            </a:r>
            <a:r>
              <a:rPr lang="en-IE" dirty="0"/>
              <a:t>f</a:t>
            </a:r>
            <a:r>
              <a:rPr dirty="0"/>
              <a:t> derived types without knowing it</a:t>
            </a:r>
            <a:r>
              <a:rPr lang="en-IE" dirty="0"/>
              <a:t>.</a:t>
            </a:r>
            <a:endParaRPr dirty="0"/>
          </a:p>
        </p:txBody>
      </p:sp>
      <p:sp>
        <p:nvSpPr>
          <p:cNvPr id="90" name="Shape 90"/>
          <p:cNvSpPr/>
          <p:nvPr/>
        </p:nvSpPr>
        <p:spPr>
          <a:xfrm>
            <a:off x="647700" y="3928819"/>
            <a:ext cx="6929533" cy="3857466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57799" marR="57799" defTabSz="1295400">
              <a:buClr>
                <a:srgbClr val="000000"/>
              </a:buClr>
              <a:buFont typeface="Arial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lang="en-IE" sz="2800" i="1" dirty="0"/>
          </a:p>
          <a:p>
            <a:pPr marL="57799" marR="57799" defTabSz="1295400">
              <a:buClr>
                <a:srgbClr val="000000"/>
              </a:buClr>
              <a:buFont typeface="Arial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800" i="1" dirty="0">
                <a:solidFill>
                  <a:srgbClr val="0070C0"/>
                </a:solidFill>
              </a:rPr>
              <a:t>If for each object o</a:t>
            </a:r>
            <a:r>
              <a:rPr sz="2800" i="1" baseline="-20250" dirty="0">
                <a:solidFill>
                  <a:srgbClr val="0070C0"/>
                </a:solidFill>
              </a:rPr>
              <a:t>1 </a:t>
            </a:r>
            <a:r>
              <a:rPr sz="2800" i="1" dirty="0">
                <a:solidFill>
                  <a:srgbClr val="0070C0"/>
                </a:solidFill>
              </a:rPr>
              <a:t>of type S there is an object o</a:t>
            </a:r>
            <a:r>
              <a:rPr sz="2800" i="1" baseline="-20250" dirty="0">
                <a:solidFill>
                  <a:srgbClr val="0070C0"/>
                </a:solidFill>
              </a:rPr>
              <a:t>2 </a:t>
            </a:r>
            <a:r>
              <a:rPr sz="2800" i="1" dirty="0">
                <a:solidFill>
                  <a:srgbClr val="0070C0"/>
                </a:solidFill>
              </a:rPr>
              <a:t>of type T such that for all programs P defined in terms of T, the </a:t>
            </a:r>
            <a:r>
              <a:rPr sz="2800" i="1" dirty="0" err="1">
                <a:solidFill>
                  <a:srgbClr val="0070C0"/>
                </a:solidFill>
              </a:rPr>
              <a:t>behaviour</a:t>
            </a:r>
            <a:r>
              <a:rPr sz="2800" i="1" dirty="0">
                <a:solidFill>
                  <a:srgbClr val="0070C0"/>
                </a:solidFill>
              </a:rPr>
              <a:t> of P is unchanged when o</a:t>
            </a:r>
            <a:r>
              <a:rPr sz="2800" i="1" baseline="-20250" dirty="0">
                <a:solidFill>
                  <a:srgbClr val="0070C0"/>
                </a:solidFill>
              </a:rPr>
              <a:t>1 </a:t>
            </a:r>
            <a:r>
              <a:rPr sz="2800" i="1" dirty="0">
                <a:solidFill>
                  <a:srgbClr val="0070C0"/>
                </a:solidFill>
              </a:rPr>
              <a:t>is substituted for o</a:t>
            </a:r>
            <a:r>
              <a:rPr sz="2800" i="1" baseline="-20250" dirty="0">
                <a:solidFill>
                  <a:srgbClr val="0070C0"/>
                </a:solidFill>
              </a:rPr>
              <a:t>2</a:t>
            </a:r>
            <a:r>
              <a:rPr sz="2800" i="1" dirty="0">
                <a:solidFill>
                  <a:srgbClr val="0070C0"/>
                </a:solidFill>
              </a:rPr>
              <a:t> then S is a subtype of T.</a:t>
            </a:r>
          </a:p>
          <a:p>
            <a:pPr marL="57799" marR="57799" defTabSz="1295400">
              <a:buClr>
                <a:srgbClr val="000000"/>
              </a:buClr>
              <a:buFont typeface="Arial"/>
              <a:defRPr sz="2400" i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800" i="1" dirty="0"/>
          </a:p>
          <a:p>
            <a:pPr marL="57799" marR="57799" defTabSz="1295400">
              <a:buClr>
                <a:srgbClr val="000000"/>
              </a:buClr>
              <a:buFont typeface="Arial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Barbara </a:t>
            </a:r>
            <a:r>
              <a:rPr sz="2400" dirty="0" err="1"/>
              <a:t>Liskov</a:t>
            </a:r>
            <a:r>
              <a:rPr sz="2400" dirty="0"/>
              <a:t>, “Data Abstraction and Hierarchy,” </a:t>
            </a:r>
            <a:r>
              <a:rPr sz="2400" i="1" dirty="0"/>
              <a:t>SIGPLAN Notices, </a:t>
            </a:r>
            <a:r>
              <a:rPr sz="2400" dirty="0"/>
              <a:t>23,5 (May, 1988).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197401" y="4808865"/>
            <a:ext cx="900100" cy="62581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E" sz="3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03508" y="6368631"/>
            <a:ext cx="900100" cy="625812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E" dirty="0">
                <a:solidFill>
                  <a:srgbClr val="000000"/>
                </a:solidFill>
              </a:rPr>
              <a:t>S</a:t>
            </a:r>
            <a:endParaRPr kumimoji="0" lang="en-IE" sz="3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cxnSp>
        <p:nvCxnSpPr>
          <p:cNvPr id="4" name="Straight Arrow Connector 3"/>
          <p:cNvCxnSpPr>
            <a:stCxn id="8" idx="0"/>
            <a:endCxn id="2" idx="2"/>
          </p:cNvCxnSpPr>
          <p:nvPr/>
        </p:nvCxnSpPr>
        <p:spPr>
          <a:xfrm flipH="1" flipV="1">
            <a:off x="8647451" y="5434677"/>
            <a:ext cx="6107" cy="93395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704270" y="5652368"/>
            <a:ext cx="1224136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E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extends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686976" y="6357770"/>
            <a:ext cx="1440160" cy="625812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E" dirty="0">
                <a:solidFill>
                  <a:srgbClr val="000000"/>
                </a:solidFill>
              </a:rPr>
              <a:t>O</a:t>
            </a:r>
            <a:r>
              <a:rPr lang="en-IE" baseline="-25000" dirty="0">
                <a:solidFill>
                  <a:srgbClr val="000000"/>
                </a:solidFill>
              </a:rPr>
              <a:t>1</a:t>
            </a:r>
            <a:r>
              <a:rPr lang="en-IE" dirty="0">
                <a:solidFill>
                  <a:srgbClr val="000000"/>
                </a:solidFill>
              </a:rPr>
              <a:t>: S</a:t>
            </a:r>
            <a:endParaRPr kumimoji="0" lang="en-IE" sz="3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606856" y="4806514"/>
            <a:ext cx="1440160" cy="625812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E" dirty="0">
                <a:solidFill>
                  <a:srgbClr val="000000"/>
                </a:solidFill>
              </a:rPr>
              <a:t>O</a:t>
            </a:r>
            <a:r>
              <a:rPr lang="en-IE" baseline="-25000" dirty="0">
                <a:solidFill>
                  <a:srgbClr val="000000"/>
                </a:solidFill>
              </a:rPr>
              <a:t>2</a:t>
            </a:r>
            <a:r>
              <a:rPr lang="en-IE" dirty="0">
                <a:solidFill>
                  <a:srgbClr val="000000"/>
                </a:solidFill>
              </a:rPr>
              <a:t>: T</a:t>
            </a:r>
            <a:endParaRPr kumimoji="0" lang="en-IE" sz="3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7" name="tmp7509">
            <a:hlinkClick r:id="" action="ppaction://media"/>
            <a:extLst>
              <a:ext uri="{FF2B5EF4-FFF2-40B4-BE49-F238E27FC236}">
                <a16:creationId xmlns:a16="http://schemas.microsoft.com/office/drawing/2014/main" id="{9D0F2643-99A8-4C5F-A18B-C62DDC1E1868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198501" end="493554.866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BA53B4B-0F5A-4984-8DE5-7422E3D3BA66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779344" y="5468576"/>
              <a:ext cx="615067" cy="1757105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BA53B4B-0F5A-4984-8DE5-7422E3D3BA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70341" y="5459576"/>
                <a:ext cx="632712" cy="177474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 advTm="5000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LSP: Simple Violation (and fix)</a:t>
            </a:r>
          </a:p>
        </p:txBody>
      </p:sp>
      <p:pic>
        <p:nvPicPr>
          <p:cNvPr id="4" name="tmp7509">
            <a:hlinkClick r:id="" action="ppaction://media"/>
            <a:extLst>
              <a:ext uri="{FF2B5EF4-FFF2-40B4-BE49-F238E27FC236}">
                <a16:creationId xmlns:a16="http://schemas.microsoft.com/office/drawing/2014/main" id="{651B11C0-1EBE-4F5D-B05F-CC67077AAE7D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248511" end="482858.866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24974"/>
      </p:ext>
    </p:extLst>
  </p:cSld>
  <p:clrMapOvr>
    <a:masterClrMapping/>
  </p:clrMapOvr>
  <p:transition spd="med" advTm="1069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lang="en-IE" dirty="0"/>
              <a:t>Simple</a:t>
            </a:r>
            <a:r>
              <a:rPr dirty="0"/>
              <a:t> Violation of LSP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sz="half" idx="1"/>
          </p:nvPr>
        </p:nvSpPr>
        <p:spPr>
          <a:xfrm>
            <a:off x="892357" y="7733805"/>
            <a:ext cx="11220086" cy="1374623"/>
          </a:xfrm>
          <a:prstGeom prst="rect">
            <a:avLst/>
          </a:prstGeom>
        </p:spPr>
        <p:txBody>
          <a:bodyPr/>
          <a:lstStyle/>
          <a:p>
            <a:r>
              <a:rPr lang="en-IE" dirty="0" err="1"/>
              <a:t>drawShapes</a:t>
            </a:r>
            <a:r>
              <a:rPr dirty="0"/>
              <a:t> must be </a:t>
            </a:r>
            <a:r>
              <a:rPr u="sng" dirty="0"/>
              <a:t>modified</a:t>
            </a:r>
            <a:r>
              <a:rPr dirty="0"/>
              <a:t> whenever new derivatives of Shape are presented.</a:t>
            </a:r>
            <a:r>
              <a:rPr lang="en-IE" dirty="0"/>
              <a:t>   What other SOLID principle does it violate?</a:t>
            </a:r>
            <a:endParaRPr dirty="0"/>
          </a:p>
        </p:txBody>
      </p:sp>
      <p:sp>
        <p:nvSpPr>
          <p:cNvPr id="103" name="Shape 103"/>
          <p:cNvSpPr/>
          <p:nvPr/>
        </p:nvSpPr>
        <p:spPr>
          <a:xfrm>
            <a:off x="4869049" y="2716560"/>
            <a:ext cx="7480300" cy="4534575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lang="en-IE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void </a:t>
            </a:r>
            <a:r>
              <a:rPr b="1" dirty="0" err="1">
                <a:latin typeface="Courier New"/>
                <a:ea typeface="Courier New"/>
                <a:cs typeface="Courier New"/>
                <a:sym typeface="Courier New"/>
              </a:rPr>
              <a:t>drawShape</a:t>
            </a: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 (Shape shape)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  if (shape </a:t>
            </a:r>
            <a:r>
              <a:rPr b="1" dirty="0" err="1">
                <a:latin typeface="Courier New"/>
                <a:ea typeface="Courier New"/>
                <a:cs typeface="Courier New"/>
                <a:sym typeface="Courier New"/>
              </a:rPr>
              <a:t>instanceof</a:t>
            </a: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 Square)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  {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dirty="0" err="1">
                <a:latin typeface="Courier New"/>
                <a:ea typeface="Courier New"/>
                <a:cs typeface="Courier New"/>
                <a:sym typeface="Courier New"/>
              </a:rPr>
              <a:t>drawSquare</a:t>
            </a: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 ((Square)shape);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  else if (shape instance of Circle) 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  {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dirty="0" err="1">
                <a:latin typeface="Courier New"/>
                <a:ea typeface="Courier New"/>
                <a:cs typeface="Courier New"/>
                <a:sym typeface="Courier New"/>
              </a:rPr>
              <a:t>drawCircle</a:t>
            </a: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 ((Circle) shape);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  }  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lang="en-IE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681772" y="2788568"/>
            <a:ext cx="3500844" cy="2782176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50800" tIns="50800" rIns="50800" bIns="50800">
            <a:spAutoFit/>
          </a:bodyPr>
          <a:lstStyle/>
          <a:p>
            <a:pPr marL="40640" marR="57799" algn="ctr" defTabSz="1295400">
              <a:spcBef>
                <a:spcPts val="800"/>
              </a:spcBef>
              <a:buClr>
                <a:srgbClr val="000000"/>
              </a:buClr>
              <a:buSzPct val="100000"/>
              <a:defRPr>
                <a:uFill>
                  <a:solidFill>
                    <a:srgbClr val="000000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dirty="0"/>
              <a:t>violates LSP because it must know of every derived type of Shape</a:t>
            </a:r>
            <a:r>
              <a:rPr lang="en-IE" dirty="0"/>
              <a:t>.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8775267" y="1451430"/>
            <a:ext cx="3581833" cy="113877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0640" marR="57799" defTabSz="1295400">
              <a:spcBef>
                <a:spcPts val="800"/>
              </a:spcBef>
              <a:buClr>
                <a:srgbClr val="000000"/>
              </a:buClr>
              <a:buSzPct val="100000"/>
              <a:defRPr>
                <a:uFill>
                  <a:solidFill>
                    <a:srgbClr val="000000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IE" dirty="0"/>
              <a:t>references a base type Shape</a:t>
            </a:r>
          </a:p>
        </p:txBody>
      </p:sp>
      <p:cxnSp>
        <p:nvCxnSpPr>
          <p:cNvPr id="4" name="Straight Arrow Connector 3"/>
          <p:cNvCxnSpPr>
            <a:stCxn id="2" idx="2"/>
          </p:cNvCxnSpPr>
          <p:nvPr/>
        </p:nvCxnSpPr>
        <p:spPr>
          <a:xfrm flipH="1">
            <a:off x="9742760" y="2590203"/>
            <a:ext cx="823424" cy="6101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tmp7509">
            <a:hlinkClick r:id="" action="ppaction://media"/>
            <a:extLst>
              <a:ext uri="{FF2B5EF4-FFF2-40B4-BE49-F238E27FC236}">
                <a16:creationId xmlns:a16="http://schemas.microsoft.com/office/drawing/2014/main" id="{233DF118-870B-49FB-AD73-95E7E36E8BD3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259207" end="422579.866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</p:cSld>
  <p:clrMapOvr>
    <a:masterClrMapping/>
  </p:clrMapOvr>
  <p:transition spd="slow" advTm="6027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Adhering to LSP</a:t>
            </a:r>
          </a:p>
        </p:txBody>
      </p:sp>
      <p:sp>
        <p:nvSpPr>
          <p:cNvPr id="109" name="Shape 109"/>
          <p:cNvSpPr/>
          <p:nvPr/>
        </p:nvSpPr>
        <p:spPr>
          <a:xfrm>
            <a:off x="7942561" y="5740896"/>
            <a:ext cx="3744416" cy="114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marL="383540" marR="57799" indent="-342900" defTabSz="1295400">
              <a:spcBef>
                <a:spcPts val="800"/>
              </a:spcBef>
              <a:buClr>
                <a:srgbClr val="000000"/>
              </a:buClr>
              <a:buSzPct val="100000"/>
              <a:buFont typeface="Wingdings"/>
              <a:buChar char=""/>
              <a:defRPr>
                <a:uFill>
                  <a:solidFill>
                    <a:srgbClr val="000000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 err="1"/>
              <a:t>drawShape</a:t>
            </a:r>
            <a:r>
              <a:rPr dirty="0"/>
              <a:t> now adheres to LSP</a:t>
            </a:r>
          </a:p>
        </p:txBody>
      </p:sp>
      <p:sp>
        <p:nvSpPr>
          <p:cNvPr id="110" name="Shape 110"/>
          <p:cNvSpPr/>
          <p:nvPr/>
        </p:nvSpPr>
        <p:spPr>
          <a:xfrm>
            <a:off x="666130" y="1540532"/>
            <a:ext cx="5616624" cy="194925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class Shape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  void draw()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  {//…}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111" name="Shape 111"/>
          <p:cNvSpPr/>
          <p:nvPr/>
        </p:nvSpPr>
        <p:spPr>
          <a:xfrm>
            <a:off x="7006456" y="3278638"/>
            <a:ext cx="5184576" cy="15799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57799" marR="57799" defTabSz="1295400">
              <a:buClr>
                <a:srgbClr val="000000"/>
              </a:buClr>
              <a:buFont typeface="Courier New"/>
              <a:defRPr sz="24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void drawShape (Shape s)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{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s.draw();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}</a:t>
            </a:r>
          </a:p>
        </p:txBody>
      </p:sp>
      <p:sp>
        <p:nvSpPr>
          <p:cNvPr id="7" name="Shape 110">
            <a:extLst>
              <a:ext uri="{FF2B5EF4-FFF2-40B4-BE49-F238E27FC236}">
                <a16:creationId xmlns:a16="http://schemas.microsoft.com/office/drawing/2014/main" id="{4C3E387A-7E4C-4EE0-B6FD-BCFFC681D770}"/>
              </a:ext>
            </a:extLst>
          </p:cNvPr>
          <p:cNvSpPr/>
          <p:nvPr/>
        </p:nvSpPr>
        <p:spPr>
          <a:xfrm>
            <a:off x="647700" y="3746576"/>
            <a:ext cx="5616624" cy="268791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class Circle extends Shape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  private double </a:t>
            </a:r>
            <a:r>
              <a:rPr b="1" dirty="0" err="1">
                <a:latin typeface="Courier New"/>
                <a:ea typeface="Courier New"/>
                <a:cs typeface="Courier New"/>
                <a:sym typeface="Courier New"/>
              </a:rPr>
              <a:t>itsRadius</a:t>
            </a: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  private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Point  </a:t>
            </a:r>
            <a:r>
              <a:rPr b="1" dirty="0" err="1">
                <a:latin typeface="Courier New"/>
                <a:ea typeface="Courier New"/>
                <a:cs typeface="Courier New"/>
                <a:sym typeface="Courier New"/>
              </a:rPr>
              <a:t>itsCenter</a:t>
            </a: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public void draw()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{ //… }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}</a:t>
            </a:r>
          </a:p>
        </p:txBody>
      </p:sp>
      <p:sp>
        <p:nvSpPr>
          <p:cNvPr id="8" name="Shape 110">
            <a:extLst>
              <a:ext uri="{FF2B5EF4-FFF2-40B4-BE49-F238E27FC236}">
                <a16:creationId xmlns:a16="http://schemas.microsoft.com/office/drawing/2014/main" id="{678DC5D0-5E2A-49C2-A630-5A95547088AA}"/>
              </a:ext>
            </a:extLst>
          </p:cNvPr>
          <p:cNvSpPr/>
          <p:nvPr/>
        </p:nvSpPr>
        <p:spPr>
          <a:xfrm>
            <a:off x="666130" y="6681466"/>
            <a:ext cx="5616624" cy="268791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57799" marR="57799" defTabSz="1295400">
              <a:buClr>
                <a:srgbClr val="000000"/>
              </a:buClr>
              <a:buFont typeface="Courier New"/>
              <a:defRPr sz="24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class Square extends Shape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{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private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b="1" dirty="0" err="1">
                <a:latin typeface="Courier New"/>
                <a:ea typeface="Courier New"/>
                <a:cs typeface="Courier New"/>
                <a:sym typeface="Courier New"/>
              </a:rPr>
              <a:t>itsSide</a:t>
            </a: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  private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Point </a:t>
            </a:r>
            <a:r>
              <a:rPr b="1" dirty="0" err="1">
                <a:latin typeface="Courier New"/>
                <a:ea typeface="Courier New"/>
                <a:cs typeface="Courier New"/>
                <a:sym typeface="Courier New"/>
              </a:rPr>
              <a:t>itsTopLeft</a:t>
            </a: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public void draw()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{ //… }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}</a:t>
            </a:r>
          </a:p>
        </p:txBody>
      </p:sp>
      <p:pic>
        <p:nvPicPr>
          <p:cNvPr id="3" name="tmp7509">
            <a:hlinkClick r:id="" action="ppaction://media"/>
            <a:extLst>
              <a:ext uri="{FF2B5EF4-FFF2-40B4-BE49-F238E27FC236}">
                <a16:creationId xmlns:a16="http://schemas.microsoft.com/office/drawing/2014/main" id="{E63B6924-7EE1-4E6B-A459-1DABFD6DFB4C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319486" end="376540.866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</p:cSld>
  <p:clrMapOvr>
    <a:masterClrMapping/>
  </p:clrMapOvr>
  <p:transition spd="slow" advTm="4603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LSP: Semantic Violation</a:t>
            </a:r>
          </a:p>
        </p:txBody>
      </p:sp>
      <p:pic>
        <p:nvPicPr>
          <p:cNvPr id="4" name="tmp7509">
            <a:hlinkClick r:id="" action="ppaction://media"/>
            <a:extLst>
              <a:ext uri="{FF2B5EF4-FFF2-40B4-BE49-F238E27FC236}">
                <a16:creationId xmlns:a16="http://schemas.microsoft.com/office/drawing/2014/main" id="{25169D63-8441-400E-918B-F8953FD12C18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365525" end="371225.866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095806"/>
      </p:ext>
    </p:extLst>
  </p:cSld>
  <p:clrMapOvr>
    <a:masterClrMapping/>
  </p:clrMapOvr>
  <p:transition spd="med" advTm="531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LSP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5648" y="1928142"/>
            <a:ext cx="11709400" cy="7825459"/>
          </a:xfrm>
        </p:spPr>
        <p:txBody>
          <a:bodyPr/>
          <a:lstStyle/>
          <a:p>
            <a:pPr marL="40640" indent="0" algn="ctr">
              <a:buNone/>
            </a:pPr>
            <a:endParaRPr lang="en-IE" sz="4800" i="1" dirty="0"/>
          </a:p>
          <a:p>
            <a:pPr marL="40640" indent="0" algn="ctr">
              <a:buNone/>
            </a:pPr>
            <a:r>
              <a:rPr lang="en-IE" sz="4800" i="1" dirty="0"/>
              <a:t>An object inheriting from </a:t>
            </a:r>
          </a:p>
          <a:p>
            <a:pPr marL="40640" indent="0" algn="ctr">
              <a:buNone/>
            </a:pPr>
            <a:r>
              <a:rPr lang="en-IE" sz="4800" i="1" dirty="0"/>
              <a:t>a base class, interface, </a:t>
            </a:r>
          </a:p>
          <a:p>
            <a:pPr marL="40640" indent="0" algn="ctr">
              <a:buNone/>
            </a:pPr>
            <a:r>
              <a:rPr lang="en-IE" sz="4800" i="1" dirty="0"/>
              <a:t>or other abstraction </a:t>
            </a:r>
          </a:p>
          <a:p>
            <a:pPr marL="40640" indent="0" algn="ctr">
              <a:buNone/>
            </a:pPr>
            <a:r>
              <a:rPr lang="en-IE" sz="4800" i="1" dirty="0"/>
              <a:t>must be </a:t>
            </a:r>
            <a:r>
              <a:rPr lang="en-IE" sz="4800" b="1" i="1" u="sng" dirty="0"/>
              <a:t>semantically</a:t>
            </a:r>
            <a:r>
              <a:rPr lang="en-IE" sz="4800" i="1" dirty="0"/>
              <a:t> substitutable </a:t>
            </a:r>
          </a:p>
          <a:p>
            <a:pPr marL="40640" indent="0" algn="ctr">
              <a:buNone/>
            </a:pPr>
            <a:r>
              <a:rPr lang="en-IE" sz="4800" i="1" dirty="0"/>
              <a:t>for the original abstraction. </a:t>
            </a:r>
          </a:p>
          <a:p>
            <a:pPr marL="40640" indent="0" algn="ctr">
              <a:buNone/>
            </a:pPr>
            <a:endParaRPr lang="en-IE" sz="3600" i="1" dirty="0"/>
          </a:p>
        </p:txBody>
      </p:sp>
      <p:sp>
        <p:nvSpPr>
          <p:cNvPr id="4" name="Rectangle 3"/>
          <p:cNvSpPr/>
          <p:nvPr/>
        </p:nvSpPr>
        <p:spPr>
          <a:xfrm>
            <a:off x="3910112" y="9232860"/>
            <a:ext cx="52565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2000" dirty="0">
                <a:hlinkClick r:id="rId5"/>
              </a:rPr>
              <a:t>http://www.codemag.com/article/1001061</a:t>
            </a:r>
            <a:r>
              <a:rPr lang="en-IE" sz="2000" dirty="0"/>
              <a:t> </a:t>
            </a:r>
          </a:p>
        </p:txBody>
      </p:sp>
      <p:pic>
        <p:nvPicPr>
          <p:cNvPr id="6" name="tmp7509">
            <a:hlinkClick r:id="" action="ppaction://media"/>
            <a:extLst>
              <a:ext uri="{FF2B5EF4-FFF2-40B4-BE49-F238E27FC236}">
                <a16:creationId xmlns:a16="http://schemas.microsoft.com/office/drawing/2014/main" id="{66FF2F2B-0B06-4E40-AF81-653C9B312ECC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370840" end="351917.866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434553"/>
      </p:ext>
    </p:extLst>
  </p:cSld>
  <p:clrMapOvr>
    <a:masterClrMapping/>
  </p:clrMapOvr>
  <p:transition spd="med" advTm="1930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Rectangle </a:t>
            </a:r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"/>
          </p:nvPr>
        </p:nvSpPr>
        <p:spPr>
          <a:xfrm>
            <a:off x="1029792" y="7901136"/>
            <a:ext cx="10753796" cy="1298520"/>
          </a:xfrm>
          <a:prstGeom prst="rect">
            <a:avLst/>
          </a:prstGeom>
        </p:spPr>
        <p:txBody>
          <a:bodyPr/>
          <a:lstStyle/>
          <a:p>
            <a:r>
              <a:rPr lang="en-IE" dirty="0"/>
              <a:t>Assume the </a:t>
            </a:r>
            <a:r>
              <a:rPr b="1" dirty="0">
                <a:solidFill>
                  <a:srgbClr val="7030A0"/>
                </a:solidFill>
              </a:rPr>
              <a:t>Rectangle </a:t>
            </a:r>
            <a:r>
              <a:rPr dirty="0"/>
              <a:t>class is released for general use</a:t>
            </a:r>
            <a:r>
              <a:rPr lang="en-IE" dirty="0"/>
              <a:t> in the company.</a:t>
            </a:r>
            <a:endParaRPr dirty="0"/>
          </a:p>
        </p:txBody>
      </p:sp>
      <p:sp>
        <p:nvSpPr>
          <p:cNvPr id="117" name="Shape 117"/>
          <p:cNvSpPr/>
          <p:nvPr/>
        </p:nvSpPr>
        <p:spPr>
          <a:xfrm>
            <a:off x="1245816" y="1860019"/>
            <a:ext cx="6946337" cy="5406684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class Rectangle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  private </a:t>
            </a:r>
            <a:r>
              <a:rPr b="1" dirty="0" err="1"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 width;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  private </a:t>
            </a:r>
            <a:r>
              <a:rPr b="1" dirty="0" err="1"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 height;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  public void </a:t>
            </a:r>
            <a:r>
              <a:rPr b="1" dirty="0" err="1">
                <a:latin typeface="Courier New"/>
                <a:ea typeface="Courier New"/>
                <a:cs typeface="Courier New"/>
                <a:sym typeface="Courier New"/>
              </a:rPr>
              <a:t>setWidth</a:t>
            </a: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dirty="0" err="1"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 width)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  {...}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  public void </a:t>
            </a:r>
            <a:r>
              <a:rPr b="1" dirty="0" err="1">
                <a:latin typeface="Courier New"/>
                <a:ea typeface="Courier New"/>
                <a:cs typeface="Courier New"/>
                <a:sym typeface="Courier New"/>
              </a:rPr>
              <a:t>setHeight</a:t>
            </a: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dirty="0" err="1"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 height)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  {...}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  public </a:t>
            </a:r>
            <a:r>
              <a:rPr b="1" dirty="0" err="1"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dirty="0" err="1">
                <a:latin typeface="Courier New"/>
                <a:ea typeface="Courier New"/>
                <a:cs typeface="Courier New"/>
                <a:sym typeface="Courier New"/>
              </a:rPr>
              <a:t>getWidth</a:t>
            </a: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 ()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  {...}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  public </a:t>
            </a:r>
            <a:r>
              <a:rPr b="1" dirty="0" err="1"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dirty="0" err="1">
                <a:latin typeface="Courier New"/>
                <a:ea typeface="Courier New"/>
                <a:cs typeface="Courier New"/>
                <a:sym typeface="Courier New"/>
              </a:rPr>
              <a:t>getHeight</a:t>
            </a: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 ()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  {...}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82720" y="2498113"/>
            <a:ext cx="2880320" cy="130292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E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Rectangle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4" name="tmp7509">
            <a:hlinkClick r:id="" action="ppaction://media"/>
            <a:extLst>
              <a:ext uri="{FF2B5EF4-FFF2-40B4-BE49-F238E27FC236}">
                <a16:creationId xmlns:a16="http://schemas.microsoft.com/office/drawing/2014/main" id="{2E16C11C-EE77-4CCE-B626-C6A324E4F43C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390148" end="334765.866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</p:cSld>
  <p:clrMapOvr>
    <a:masterClrMapping/>
  </p:clrMapOvr>
  <p:transition spd="slow" advTm="1715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xfrm>
            <a:off x="10834833" y="9019822"/>
            <a:ext cx="368504" cy="3743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121" name="Shape 1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Square</a:t>
            </a:r>
          </a:p>
        </p:txBody>
      </p:sp>
      <p:sp>
        <p:nvSpPr>
          <p:cNvPr id="122" name="Shape 122"/>
          <p:cNvSpPr>
            <a:spLocks noGrp="1"/>
          </p:cNvSpPr>
          <p:nvPr>
            <p:ph type="body" idx="1"/>
          </p:nvPr>
        </p:nvSpPr>
        <p:spPr>
          <a:xfrm>
            <a:off x="647700" y="1928143"/>
            <a:ext cx="8514081" cy="6765082"/>
          </a:xfrm>
          <a:prstGeom prst="rect">
            <a:avLst/>
          </a:prstGeom>
        </p:spPr>
        <p:txBody>
          <a:bodyPr/>
          <a:lstStyle/>
          <a:p>
            <a:r>
              <a:rPr lang="en-IE" sz="4400" dirty="0"/>
              <a:t>Introduce Square as a subclass of Rectangle.</a:t>
            </a:r>
            <a:endParaRPr sz="4400" dirty="0"/>
          </a:p>
          <a:p>
            <a:endParaRPr lang="en-IE" sz="4400" dirty="0"/>
          </a:p>
          <a:p>
            <a:r>
              <a:rPr lang="en-IE" sz="4400" dirty="0"/>
              <a:t>Inheritance “is a” relationship</a:t>
            </a:r>
            <a:r>
              <a:rPr sz="4400" dirty="0"/>
              <a:t>:</a:t>
            </a:r>
            <a:endParaRPr lang="en-IE" sz="4400" dirty="0"/>
          </a:p>
          <a:p>
            <a:pPr marL="733163" lvl="1" indent="-235323">
              <a:defRPr sz="2800"/>
            </a:pPr>
            <a:r>
              <a:rPr sz="4000" dirty="0"/>
              <a:t>A Square </a:t>
            </a:r>
            <a:r>
              <a:rPr sz="4000" u="sng" dirty="0"/>
              <a:t>is a</a:t>
            </a:r>
            <a:r>
              <a:rPr sz="4000" dirty="0"/>
              <a:t> rectangle</a:t>
            </a:r>
            <a:r>
              <a:rPr lang="en-IE" sz="4000" dirty="0"/>
              <a:t>. </a:t>
            </a:r>
          </a:p>
          <a:p>
            <a:pPr marL="733163" lvl="1" indent="-235323">
              <a:defRPr sz="2800"/>
            </a:pPr>
            <a:r>
              <a:rPr lang="en-IE" sz="4000" dirty="0"/>
              <a:t>However, there is a subtle difference…it’s </a:t>
            </a:r>
            <a:r>
              <a:rPr sz="4000" dirty="0"/>
              <a:t>width and height are equal</a:t>
            </a:r>
            <a:r>
              <a:rPr lang="en-IE" sz="4000" dirty="0"/>
              <a:t>:</a:t>
            </a:r>
          </a:p>
          <a:p>
            <a:pPr marL="1590412" lvl="3" indent="-235323">
              <a:defRPr sz="2800"/>
            </a:pPr>
            <a:r>
              <a:rPr lang="en-IE" sz="3600" dirty="0"/>
              <a:t>Square only needs one dimension but both are inherited.</a:t>
            </a:r>
          </a:p>
          <a:p>
            <a:pPr marL="497840" lvl="1" indent="0">
              <a:buNone/>
              <a:defRPr sz="2800"/>
            </a:pPr>
            <a:endParaRPr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9382720" y="2498113"/>
            <a:ext cx="2880320" cy="130292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E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Rectangle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382720" y="5308848"/>
            <a:ext cx="2880320" cy="130292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E" sz="4000" dirty="0">
                <a:solidFill>
                  <a:srgbClr val="000000"/>
                </a:solidFill>
              </a:rPr>
              <a:t>Square</a:t>
            </a:r>
            <a:endParaRPr kumimoji="0" lang="en-IE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8" name="Isosceles Triangle 7"/>
          <p:cNvSpPr/>
          <p:nvPr/>
        </p:nvSpPr>
        <p:spPr>
          <a:xfrm>
            <a:off x="10618809" y="3868688"/>
            <a:ext cx="492103" cy="427694"/>
          </a:xfrm>
          <a:prstGeom prst="triangle">
            <a:avLst/>
          </a:prstGeom>
          <a:noFill/>
          <a:ln w="38100" cap="flat">
            <a:solidFill>
              <a:schemeClr val="accent6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3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9" name="Straight Connector 8"/>
          <p:cNvCxnSpPr>
            <a:stCxn id="8" idx="3"/>
          </p:cNvCxnSpPr>
          <p:nvPr/>
        </p:nvCxnSpPr>
        <p:spPr>
          <a:xfrm flipH="1">
            <a:off x="10864860" y="4296382"/>
            <a:ext cx="1" cy="985754"/>
          </a:xfrm>
          <a:prstGeom prst="line">
            <a:avLst/>
          </a:prstGeom>
          <a:noFill/>
          <a:ln w="57150" cap="flat">
            <a:solidFill>
              <a:schemeClr val="accent6">
                <a:lumMod val="7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" name="tmp7509">
            <a:hlinkClick r:id="" action="ppaction://media"/>
            <a:extLst>
              <a:ext uri="{FF2B5EF4-FFF2-40B4-BE49-F238E27FC236}">
                <a16:creationId xmlns:a16="http://schemas.microsoft.com/office/drawing/2014/main" id="{2E118CFC-4FAD-455E-805C-25207CAD4159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407300" end="304377.866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66872"/>
      </p:ext>
    </p:extLst>
  </p:cSld>
  <p:clrMapOvr>
    <a:masterClrMapping/>
  </p:clrMapOvr>
  <p:transition spd="slow" advTm="3038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17"/>
          <p:cNvSpPr/>
          <p:nvPr/>
        </p:nvSpPr>
        <p:spPr>
          <a:xfrm>
            <a:off x="5802737" y="5633946"/>
            <a:ext cx="5400600" cy="3980577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800" b="1" dirty="0">
                <a:latin typeface="Courier New"/>
                <a:ea typeface="Courier New"/>
                <a:cs typeface="Courier New"/>
                <a:sym typeface="Courier New"/>
              </a:rPr>
              <a:t>class Rectangle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800" b="1" dirty="0"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800" b="1" dirty="0">
                <a:latin typeface="Courier New"/>
                <a:ea typeface="Courier New"/>
                <a:cs typeface="Courier New"/>
                <a:sym typeface="Courier New"/>
              </a:rPr>
              <a:t>  private </a:t>
            </a:r>
            <a:r>
              <a:rPr sz="1800" b="1" dirty="0" err="1"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sz="1800" b="1" dirty="0">
                <a:latin typeface="Courier New"/>
                <a:ea typeface="Courier New"/>
                <a:cs typeface="Courier New"/>
                <a:sym typeface="Courier New"/>
              </a:rPr>
              <a:t> width;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800" b="1" dirty="0">
                <a:latin typeface="Courier New"/>
                <a:ea typeface="Courier New"/>
                <a:cs typeface="Courier New"/>
                <a:sym typeface="Courier New"/>
              </a:rPr>
              <a:t>  private </a:t>
            </a:r>
            <a:r>
              <a:rPr sz="1800" b="1" dirty="0" err="1"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sz="1800" b="1" dirty="0">
                <a:latin typeface="Courier New"/>
                <a:ea typeface="Courier New"/>
                <a:cs typeface="Courier New"/>
                <a:sym typeface="Courier New"/>
              </a:rPr>
              <a:t> height;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18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800" b="1" dirty="0">
                <a:latin typeface="Courier New"/>
                <a:ea typeface="Courier New"/>
                <a:cs typeface="Courier New"/>
                <a:sym typeface="Courier New"/>
              </a:rPr>
              <a:t>  public void </a:t>
            </a:r>
            <a:r>
              <a:rPr sz="1800" b="1" dirty="0" err="1">
                <a:latin typeface="Courier New"/>
                <a:ea typeface="Courier New"/>
                <a:cs typeface="Courier New"/>
                <a:sym typeface="Courier New"/>
              </a:rPr>
              <a:t>setWidth</a:t>
            </a:r>
            <a:r>
              <a:rPr sz="1800" b="1" dirty="0"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sz="1800" b="1" dirty="0" err="1"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sz="1800" b="1" dirty="0">
                <a:latin typeface="Courier New"/>
                <a:ea typeface="Courier New"/>
                <a:cs typeface="Courier New"/>
                <a:sym typeface="Courier New"/>
              </a:rPr>
              <a:t> width)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800" b="1" dirty="0">
                <a:latin typeface="Courier New"/>
                <a:ea typeface="Courier New"/>
                <a:cs typeface="Courier New"/>
                <a:sym typeface="Courier New"/>
              </a:rPr>
              <a:t>  {...}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800" b="1" dirty="0">
                <a:latin typeface="Courier New"/>
                <a:ea typeface="Courier New"/>
                <a:cs typeface="Courier New"/>
                <a:sym typeface="Courier New"/>
              </a:rPr>
              <a:t>  public void </a:t>
            </a:r>
            <a:r>
              <a:rPr sz="1800" b="1" dirty="0" err="1">
                <a:latin typeface="Courier New"/>
                <a:ea typeface="Courier New"/>
                <a:cs typeface="Courier New"/>
                <a:sym typeface="Courier New"/>
              </a:rPr>
              <a:t>setHeight</a:t>
            </a:r>
            <a:r>
              <a:rPr sz="1800" b="1" dirty="0"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sz="1800" b="1" dirty="0" err="1"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sz="1800" b="1" dirty="0">
                <a:latin typeface="Courier New"/>
                <a:ea typeface="Courier New"/>
                <a:cs typeface="Courier New"/>
                <a:sym typeface="Courier New"/>
              </a:rPr>
              <a:t> height)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800" b="1" dirty="0">
                <a:latin typeface="Courier New"/>
                <a:ea typeface="Courier New"/>
                <a:cs typeface="Courier New"/>
                <a:sym typeface="Courier New"/>
              </a:rPr>
              <a:t>  {...}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800" b="1" dirty="0">
                <a:latin typeface="Courier New"/>
                <a:ea typeface="Courier New"/>
                <a:cs typeface="Courier New"/>
                <a:sym typeface="Courier New"/>
              </a:rPr>
              <a:t>  public </a:t>
            </a:r>
            <a:r>
              <a:rPr sz="1800" b="1" dirty="0" err="1"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sz="18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b="1" dirty="0" err="1">
                <a:latin typeface="Courier New"/>
                <a:ea typeface="Courier New"/>
                <a:cs typeface="Courier New"/>
                <a:sym typeface="Courier New"/>
              </a:rPr>
              <a:t>getWidth</a:t>
            </a:r>
            <a:r>
              <a:rPr sz="1800" b="1" dirty="0">
                <a:latin typeface="Courier New"/>
                <a:ea typeface="Courier New"/>
                <a:cs typeface="Courier New"/>
                <a:sym typeface="Courier New"/>
              </a:rPr>
              <a:t> ()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800" b="1" dirty="0">
                <a:latin typeface="Courier New"/>
                <a:ea typeface="Courier New"/>
                <a:cs typeface="Courier New"/>
                <a:sym typeface="Courier New"/>
              </a:rPr>
              <a:t>  {...}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800" b="1" dirty="0">
                <a:latin typeface="Courier New"/>
                <a:ea typeface="Courier New"/>
                <a:cs typeface="Courier New"/>
                <a:sym typeface="Courier New"/>
              </a:rPr>
              <a:t>  public </a:t>
            </a:r>
            <a:r>
              <a:rPr sz="1800" b="1" dirty="0" err="1"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sz="18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b="1" dirty="0" err="1">
                <a:latin typeface="Courier New"/>
                <a:ea typeface="Courier New"/>
                <a:cs typeface="Courier New"/>
                <a:sym typeface="Courier New"/>
              </a:rPr>
              <a:t>getHeight</a:t>
            </a:r>
            <a:r>
              <a:rPr sz="1800" b="1" dirty="0">
                <a:latin typeface="Courier New"/>
                <a:ea typeface="Courier New"/>
                <a:cs typeface="Courier New"/>
                <a:sym typeface="Courier New"/>
              </a:rPr>
              <a:t> ()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800" b="1" dirty="0">
                <a:latin typeface="Courier New"/>
                <a:ea typeface="Courier New"/>
                <a:cs typeface="Courier New"/>
                <a:sym typeface="Courier New"/>
              </a:rPr>
              <a:t>  {...}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800" b="1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sz="18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</p:txBody>
      </p:sp>
      <p:sp>
        <p:nvSpPr>
          <p:cNvPr id="121" name="Shape 1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Square</a:t>
            </a:r>
          </a:p>
        </p:txBody>
      </p:sp>
      <p:sp>
        <p:nvSpPr>
          <p:cNvPr id="122" name="Shape 122"/>
          <p:cNvSpPr>
            <a:spLocks noGrp="1"/>
          </p:cNvSpPr>
          <p:nvPr>
            <p:ph type="body" idx="1"/>
          </p:nvPr>
        </p:nvSpPr>
        <p:spPr>
          <a:xfrm>
            <a:off x="957784" y="2088856"/>
            <a:ext cx="8514081" cy="6765082"/>
          </a:xfrm>
          <a:prstGeom prst="rect">
            <a:avLst/>
          </a:prstGeom>
        </p:spPr>
        <p:txBody>
          <a:bodyPr/>
          <a:lstStyle/>
          <a:p>
            <a:r>
              <a:rPr lang="en-IE" dirty="0"/>
              <a:t>For a Square, both </a:t>
            </a:r>
            <a:r>
              <a:rPr lang="en-IE" dirty="0" err="1"/>
              <a:t>setWidth</a:t>
            </a:r>
            <a:r>
              <a:rPr lang="en-IE" dirty="0"/>
              <a:t>() and </a:t>
            </a:r>
            <a:r>
              <a:rPr lang="en-IE" dirty="0" err="1"/>
              <a:t>setHeight</a:t>
            </a:r>
            <a:r>
              <a:rPr lang="en-IE" dirty="0"/>
              <a:t>() should not vary independently.</a:t>
            </a:r>
          </a:p>
          <a:p>
            <a:endParaRPr lang="en-IE" dirty="0"/>
          </a:p>
          <a:p>
            <a:r>
              <a:rPr lang="en-IE" dirty="0"/>
              <a:t>Client could easily call one and not the other – thus compromising the Square.</a:t>
            </a:r>
          </a:p>
          <a:p>
            <a:pPr marL="497840" lvl="1" indent="0">
              <a:buNone/>
              <a:defRPr sz="2800"/>
            </a:pPr>
            <a:endParaRPr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9382720" y="2498113"/>
            <a:ext cx="2880320" cy="130292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E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Rectangle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382720" y="5308848"/>
            <a:ext cx="2880320" cy="130292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E" sz="4000" dirty="0">
                <a:solidFill>
                  <a:srgbClr val="000000"/>
                </a:solidFill>
              </a:rPr>
              <a:t>Square</a:t>
            </a:r>
            <a:endParaRPr kumimoji="0" lang="en-IE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8" name="Isosceles Triangle 7"/>
          <p:cNvSpPr/>
          <p:nvPr/>
        </p:nvSpPr>
        <p:spPr>
          <a:xfrm>
            <a:off x="10618809" y="3868688"/>
            <a:ext cx="492103" cy="427694"/>
          </a:xfrm>
          <a:prstGeom prst="triangle">
            <a:avLst/>
          </a:prstGeom>
          <a:noFill/>
          <a:ln w="38100" cap="flat">
            <a:solidFill>
              <a:schemeClr val="accent6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3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9" name="Straight Connector 8"/>
          <p:cNvCxnSpPr>
            <a:stCxn id="8" idx="3"/>
          </p:cNvCxnSpPr>
          <p:nvPr/>
        </p:nvCxnSpPr>
        <p:spPr>
          <a:xfrm flipH="1">
            <a:off x="10864860" y="4296382"/>
            <a:ext cx="1" cy="985754"/>
          </a:xfrm>
          <a:prstGeom prst="line">
            <a:avLst/>
          </a:prstGeom>
          <a:noFill/>
          <a:ln w="57150" cap="flat">
            <a:solidFill>
              <a:schemeClr val="accent6">
                <a:lumMod val="7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" name="tmp7509">
            <a:hlinkClick r:id="" action="ppaction://media"/>
            <a:extLst>
              <a:ext uri="{FF2B5EF4-FFF2-40B4-BE49-F238E27FC236}">
                <a16:creationId xmlns:a16="http://schemas.microsoft.com/office/drawing/2014/main" id="{3E17A42B-FBDE-4229-BE50-01961B76239A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437688" end="277828.866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54378"/>
      </p:ext>
    </p:extLst>
  </p:cSld>
  <p:clrMapOvr>
    <a:masterClrMapping/>
  </p:clrMapOvr>
  <p:transition spd="slow" advTm="2654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17"/>
          <p:cNvSpPr/>
          <p:nvPr/>
        </p:nvSpPr>
        <p:spPr>
          <a:xfrm>
            <a:off x="5802737" y="5633946"/>
            <a:ext cx="5400600" cy="3980577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800" b="1" dirty="0">
                <a:latin typeface="Courier New"/>
                <a:ea typeface="Courier New"/>
                <a:cs typeface="Courier New"/>
                <a:sym typeface="Courier New"/>
              </a:rPr>
              <a:t>class Rectangle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800" b="1" dirty="0"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800" b="1" dirty="0">
                <a:latin typeface="Courier New"/>
                <a:ea typeface="Courier New"/>
                <a:cs typeface="Courier New"/>
                <a:sym typeface="Courier New"/>
              </a:rPr>
              <a:t>  private </a:t>
            </a:r>
            <a:r>
              <a:rPr sz="1800" b="1" dirty="0" err="1"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sz="1800" b="1" dirty="0">
                <a:latin typeface="Courier New"/>
                <a:ea typeface="Courier New"/>
                <a:cs typeface="Courier New"/>
                <a:sym typeface="Courier New"/>
              </a:rPr>
              <a:t> width;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800" b="1" dirty="0">
                <a:latin typeface="Courier New"/>
                <a:ea typeface="Courier New"/>
                <a:cs typeface="Courier New"/>
                <a:sym typeface="Courier New"/>
              </a:rPr>
              <a:t>  private </a:t>
            </a:r>
            <a:r>
              <a:rPr sz="1800" b="1" dirty="0" err="1"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sz="1800" b="1" dirty="0">
                <a:latin typeface="Courier New"/>
                <a:ea typeface="Courier New"/>
                <a:cs typeface="Courier New"/>
                <a:sym typeface="Courier New"/>
              </a:rPr>
              <a:t> height;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18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800" b="1" dirty="0">
                <a:latin typeface="Courier New"/>
                <a:ea typeface="Courier New"/>
                <a:cs typeface="Courier New"/>
                <a:sym typeface="Courier New"/>
              </a:rPr>
              <a:t>  public void </a:t>
            </a:r>
            <a:r>
              <a:rPr sz="1800" b="1" dirty="0" err="1">
                <a:latin typeface="Courier New"/>
                <a:ea typeface="Courier New"/>
                <a:cs typeface="Courier New"/>
                <a:sym typeface="Courier New"/>
              </a:rPr>
              <a:t>setWidth</a:t>
            </a:r>
            <a:r>
              <a:rPr sz="1800" b="1" dirty="0"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sz="1800" b="1" dirty="0" err="1"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sz="1800" b="1" dirty="0">
                <a:latin typeface="Courier New"/>
                <a:ea typeface="Courier New"/>
                <a:cs typeface="Courier New"/>
                <a:sym typeface="Courier New"/>
              </a:rPr>
              <a:t> width)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800" b="1" dirty="0">
                <a:latin typeface="Courier New"/>
                <a:ea typeface="Courier New"/>
                <a:cs typeface="Courier New"/>
                <a:sym typeface="Courier New"/>
              </a:rPr>
              <a:t>  {...}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800" b="1" dirty="0">
                <a:latin typeface="Courier New"/>
                <a:ea typeface="Courier New"/>
                <a:cs typeface="Courier New"/>
                <a:sym typeface="Courier New"/>
              </a:rPr>
              <a:t>  public void </a:t>
            </a:r>
            <a:r>
              <a:rPr sz="1800" b="1" dirty="0" err="1">
                <a:latin typeface="Courier New"/>
                <a:ea typeface="Courier New"/>
                <a:cs typeface="Courier New"/>
                <a:sym typeface="Courier New"/>
              </a:rPr>
              <a:t>setHeight</a:t>
            </a:r>
            <a:r>
              <a:rPr sz="1800" b="1" dirty="0"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sz="1800" b="1" dirty="0" err="1"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sz="1800" b="1" dirty="0">
                <a:latin typeface="Courier New"/>
                <a:ea typeface="Courier New"/>
                <a:cs typeface="Courier New"/>
                <a:sym typeface="Courier New"/>
              </a:rPr>
              <a:t> height)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800" b="1" dirty="0">
                <a:latin typeface="Courier New"/>
                <a:ea typeface="Courier New"/>
                <a:cs typeface="Courier New"/>
                <a:sym typeface="Courier New"/>
              </a:rPr>
              <a:t>  {...}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800" b="1" dirty="0">
                <a:latin typeface="Courier New"/>
                <a:ea typeface="Courier New"/>
                <a:cs typeface="Courier New"/>
                <a:sym typeface="Courier New"/>
              </a:rPr>
              <a:t>  public </a:t>
            </a:r>
            <a:r>
              <a:rPr sz="1800" b="1" dirty="0" err="1"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sz="18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b="1" dirty="0" err="1">
                <a:latin typeface="Courier New"/>
                <a:ea typeface="Courier New"/>
                <a:cs typeface="Courier New"/>
                <a:sym typeface="Courier New"/>
              </a:rPr>
              <a:t>getWidth</a:t>
            </a:r>
            <a:r>
              <a:rPr sz="1800" b="1" dirty="0">
                <a:latin typeface="Courier New"/>
                <a:ea typeface="Courier New"/>
                <a:cs typeface="Courier New"/>
                <a:sym typeface="Courier New"/>
              </a:rPr>
              <a:t> ()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800" b="1" dirty="0">
                <a:latin typeface="Courier New"/>
                <a:ea typeface="Courier New"/>
                <a:cs typeface="Courier New"/>
                <a:sym typeface="Courier New"/>
              </a:rPr>
              <a:t>  {...}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800" b="1" dirty="0">
                <a:latin typeface="Courier New"/>
                <a:ea typeface="Courier New"/>
                <a:cs typeface="Courier New"/>
                <a:sym typeface="Courier New"/>
              </a:rPr>
              <a:t>  public </a:t>
            </a:r>
            <a:r>
              <a:rPr sz="1800" b="1" dirty="0" err="1"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sz="18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800" b="1" dirty="0" err="1">
                <a:latin typeface="Courier New"/>
                <a:ea typeface="Courier New"/>
                <a:cs typeface="Courier New"/>
                <a:sym typeface="Courier New"/>
              </a:rPr>
              <a:t>getHeight</a:t>
            </a:r>
            <a:r>
              <a:rPr sz="1800" b="1" dirty="0">
                <a:latin typeface="Courier New"/>
                <a:ea typeface="Courier New"/>
                <a:cs typeface="Courier New"/>
                <a:sym typeface="Courier New"/>
              </a:rPr>
              <a:t> ()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800" b="1" dirty="0">
                <a:latin typeface="Courier New"/>
                <a:ea typeface="Courier New"/>
                <a:cs typeface="Courier New"/>
                <a:sym typeface="Courier New"/>
              </a:rPr>
              <a:t>  {...}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800" b="1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sz="18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</p:txBody>
      </p:sp>
      <p:sp>
        <p:nvSpPr>
          <p:cNvPr id="121" name="Shape 1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Square</a:t>
            </a:r>
          </a:p>
        </p:txBody>
      </p:sp>
      <p:sp>
        <p:nvSpPr>
          <p:cNvPr id="122" name="Shape 122"/>
          <p:cNvSpPr>
            <a:spLocks noGrp="1"/>
          </p:cNvSpPr>
          <p:nvPr>
            <p:ph type="body" idx="1"/>
          </p:nvPr>
        </p:nvSpPr>
        <p:spPr>
          <a:xfrm>
            <a:off x="957784" y="1784126"/>
            <a:ext cx="8514081" cy="6765082"/>
          </a:xfrm>
          <a:prstGeom prst="rect">
            <a:avLst/>
          </a:prstGeom>
        </p:spPr>
        <p:txBody>
          <a:bodyPr/>
          <a:lstStyle/>
          <a:p>
            <a:r>
              <a:rPr lang="en-IE" dirty="0"/>
              <a:t>Potential solution:</a:t>
            </a:r>
          </a:p>
          <a:p>
            <a:pPr lvl="1"/>
            <a:endParaRPr lang="en-IE" sz="1400" dirty="0"/>
          </a:p>
          <a:p>
            <a:pPr lvl="1"/>
            <a:r>
              <a:rPr lang="en-IE" dirty="0"/>
              <a:t>implement </a:t>
            </a:r>
            <a:r>
              <a:rPr lang="en-IE" dirty="0" err="1"/>
              <a:t>setWidth</a:t>
            </a:r>
            <a:r>
              <a:rPr lang="en-IE" dirty="0"/>
              <a:t>() and </a:t>
            </a:r>
            <a:r>
              <a:rPr lang="en-IE" dirty="0" err="1"/>
              <a:t>setHeight</a:t>
            </a:r>
            <a:r>
              <a:rPr lang="en-IE" dirty="0"/>
              <a:t>() in Square class.</a:t>
            </a:r>
          </a:p>
          <a:p>
            <a:endParaRPr lang="en-IE" sz="1100" dirty="0"/>
          </a:p>
          <a:p>
            <a:r>
              <a:rPr lang="en-IE" dirty="0"/>
              <a:t>Each of these methods should then make sure both width &amp; height are adjusted.</a:t>
            </a:r>
          </a:p>
          <a:p>
            <a:pPr marL="497840" lvl="1" indent="0">
              <a:buNone/>
              <a:defRPr sz="2800"/>
            </a:pPr>
            <a:endParaRPr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9382720" y="2498113"/>
            <a:ext cx="2880320" cy="130292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E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Rectangle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382720" y="5308848"/>
            <a:ext cx="2880320" cy="130292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E" sz="4000" dirty="0">
                <a:solidFill>
                  <a:srgbClr val="000000"/>
                </a:solidFill>
              </a:rPr>
              <a:t>Square</a:t>
            </a:r>
            <a:endParaRPr kumimoji="0" lang="en-IE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8" name="Isosceles Triangle 7"/>
          <p:cNvSpPr/>
          <p:nvPr/>
        </p:nvSpPr>
        <p:spPr>
          <a:xfrm>
            <a:off x="10618809" y="3868688"/>
            <a:ext cx="492103" cy="427694"/>
          </a:xfrm>
          <a:prstGeom prst="triangle">
            <a:avLst/>
          </a:prstGeom>
          <a:noFill/>
          <a:ln w="38100" cap="flat">
            <a:solidFill>
              <a:schemeClr val="accent6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3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9" name="Straight Connector 8"/>
          <p:cNvCxnSpPr>
            <a:stCxn id="8" idx="3"/>
          </p:cNvCxnSpPr>
          <p:nvPr/>
        </p:nvCxnSpPr>
        <p:spPr>
          <a:xfrm flipH="1">
            <a:off x="10864860" y="4296382"/>
            <a:ext cx="1" cy="985754"/>
          </a:xfrm>
          <a:prstGeom prst="line">
            <a:avLst/>
          </a:prstGeom>
          <a:noFill/>
          <a:ln w="57150" cap="flat">
            <a:solidFill>
              <a:schemeClr val="accent6">
                <a:lumMod val="7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" name="tmp7509">
            <a:hlinkClick r:id="" action="ppaction://media"/>
            <a:extLst>
              <a:ext uri="{FF2B5EF4-FFF2-40B4-BE49-F238E27FC236}">
                <a16:creationId xmlns:a16="http://schemas.microsoft.com/office/drawing/2014/main" id="{BFD9E8C0-EA57-441B-AE7C-6B386264444F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464237" end="257766.866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56238"/>
      </p:ext>
    </p:extLst>
  </p:cSld>
  <p:clrMapOvr>
    <a:masterClrMapping/>
  </p:clrMapOvr>
  <p:transition spd="slow" advTm="2006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SOLID Class Design Principles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47700" y="1564432"/>
            <a:ext cx="11709400" cy="7825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E" sz="3200" i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IE" sz="3200" i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IE" sz="3200" i="1" dirty="0">
                <a:solidFill>
                  <a:schemeClr val="tx1"/>
                </a:solidFill>
              </a:rPr>
              <a:t>In this talk, we will refer to the SOLID </a:t>
            </a:r>
          </a:p>
          <a:p>
            <a:pPr marL="0" indent="0">
              <a:buNone/>
            </a:pPr>
            <a:r>
              <a:rPr lang="en-IE" sz="3200" i="1" dirty="0">
                <a:solidFill>
                  <a:schemeClr val="tx1"/>
                </a:solidFill>
              </a:rPr>
              <a:t>principles examples in this book and </a:t>
            </a:r>
          </a:p>
          <a:p>
            <a:pPr marL="0" indent="0">
              <a:buNone/>
            </a:pPr>
            <a:r>
              <a:rPr lang="en-IE" sz="3200" i="1" dirty="0">
                <a:solidFill>
                  <a:schemeClr val="tx1"/>
                </a:solidFill>
              </a:rPr>
              <a:t>also this </a:t>
            </a:r>
            <a:r>
              <a:rPr lang="en-IE" sz="3200" i="1" dirty="0">
                <a:solidFill>
                  <a:schemeClr val="tx1"/>
                </a:solidFill>
                <a:hlinkClick r:id="rId5"/>
              </a:rPr>
              <a:t>website</a:t>
            </a:r>
            <a:r>
              <a:rPr lang="en-IE" sz="3200" i="1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en-IE" sz="3200" i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IE" sz="3200" dirty="0">
                <a:solidFill>
                  <a:schemeClr val="tx1"/>
                </a:solidFill>
              </a:rPr>
              <a:t>SOLID </a:t>
            </a:r>
            <a:r>
              <a:rPr lang="en-IE" sz="32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en-IE" sz="3200" dirty="0">
                <a:solidFill>
                  <a:schemeClr val="tx1"/>
                </a:solidFill>
              </a:rPr>
              <a:t> five principles for object-oriented </a:t>
            </a:r>
          </a:p>
          <a:p>
            <a:pPr marL="0" indent="0">
              <a:buNone/>
            </a:pPr>
            <a:r>
              <a:rPr lang="en-IE" sz="3200" dirty="0">
                <a:solidFill>
                  <a:schemeClr val="tx1"/>
                </a:solidFill>
              </a:rPr>
              <a:t>	class design i.e. best guidelines for </a:t>
            </a:r>
          </a:p>
          <a:p>
            <a:pPr marL="0" indent="0">
              <a:buNone/>
            </a:pPr>
            <a:r>
              <a:rPr lang="en-IE" sz="3200" dirty="0">
                <a:solidFill>
                  <a:schemeClr val="tx1"/>
                </a:solidFill>
              </a:rPr>
              <a:t>	building a maintainable </a:t>
            </a:r>
          </a:p>
          <a:p>
            <a:pPr marL="0" indent="0">
              <a:buNone/>
            </a:pPr>
            <a:r>
              <a:rPr lang="en-IE" sz="3200" dirty="0">
                <a:solidFill>
                  <a:schemeClr val="tx1"/>
                </a:solidFill>
              </a:rPr>
              <a:t>	object-oriented system.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8B91BF-6102-4E6C-BAAD-C9A8F00BD9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6576" y="2932584"/>
            <a:ext cx="4059509" cy="5190157"/>
          </a:xfrm>
          <a:prstGeom prst="rect">
            <a:avLst/>
          </a:prstGeom>
        </p:spPr>
      </p:pic>
      <p:pic>
        <p:nvPicPr>
          <p:cNvPr id="5" name="tmp7509">
            <a:hlinkClick r:id="" action="ppaction://media"/>
            <a:extLst>
              <a:ext uri="{FF2B5EF4-FFF2-40B4-BE49-F238E27FC236}">
                <a16:creationId xmlns:a16="http://schemas.microsoft.com/office/drawing/2014/main" id="{A98B774C-BAA9-41E0-8D47-89DCCFC2D247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6777" end="722768.866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64930"/>
      </p:ext>
    </p:extLst>
  </p:cSld>
  <p:clrMapOvr>
    <a:masterClrMapping/>
  </p:clrMapOvr>
  <p:transition spd="med" advTm="125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xfrm>
            <a:off x="10834833" y="9019822"/>
            <a:ext cx="368504" cy="3743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121" name="Shape 1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Square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82720" y="2498113"/>
            <a:ext cx="2880320" cy="130292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E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Rectangle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382720" y="5308848"/>
            <a:ext cx="2880320" cy="130292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E" sz="4000" dirty="0">
                <a:solidFill>
                  <a:srgbClr val="000000"/>
                </a:solidFill>
              </a:rPr>
              <a:t>Square</a:t>
            </a:r>
            <a:endParaRPr kumimoji="0" lang="en-IE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8" name="Isosceles Triangle 7"/>
          <p:cNvSpPr/>
          <p:nvPr/>
        </p:nvSpPr>
        <p:spPr>
          <a:xfrm>
            <a:off x="10618809" y="3868688"/>
            <a:ext cx="492103" cy="427694"/>
          </a:xfrm>
          <a:prstGeom prst="triangle">
            <a:avLst/>
          </a:prstGeom>
          <a:noFill/>
          <a:ln w="38100" cap="flat">
            <a:solidFill>
              <a:schemeClr val="accent6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3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9" name="Straight Connector 8"/>
          <p:cNvCxnSpPr>
            <a:stCxn id="8" idx="3"/>
          </p:cNvCxnSpPr>
          <p:nvPr/>
        </p:nvCxnSpPr>
        <p:spPr>
          <a:xfrm flipH="1">
            <a:off x="10864860" y="4296382"/>
            <a:ext cx="1" cy="985754"/>
          </a:xfrm>
          <a:prstGeom prst="line">
            <a:avLst/>
          </a:prstGeom>
          <a:noFill/>
          <a:ln w="57150" cap="flat">
            <a:solidFill>
              <a:schemeClr val="accent6">
                <a:lumMod val="7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Shape 129"/>
          <p:cNvSpPr/>
          <p:nvPr/>
        </p:nvSpPr>
        <p:spPr>
          <a:xfrm>
            <a:off x="1389832" y="2896908"/>
            <a:ext cx="6894767" cy="50042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class Square extends Rectangle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  public void </a:t>
            </a:r>
            <a:r>
              <a:rPr b="1" dirty="0" err="1">
                <a:latin typeface="Courier New"/>
                <a:ea typeface="Courier New"/>
                <a:cs typeface="Courier New"/>
                <a:sym typeface="Courier New"/>
              </a:rPr>
              <a:t>setWidth</a:t>
            </a: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dirty="0" err="1"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 width)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  {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dirty="0" err="1">
                <a:latin typeface="Courier New"/>
                <a:ea typeface="Courier New"/>
                <a:cs typeface="Courier New"/>
                <a:sym typeface="Courier New"/>
              </a:rPr>
              <a:t>super.setWidth</a:t>
            </a: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(width);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dirty="0" err="1">
                <a:latin typeface="Courier New"/>
                <a:ea typeface="Courier New"/>
                <a:cs typeface="Courier New"/>
                <a:sym typeface="Courier New"/>
              </a:rPr>
              <a:t>super.setHeight</a:t>
            </a: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(width);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  public void </a:t>
            </a:r>
            <a:r>
              <a:rPr b="1" dirty="0" err="1">
                <a:latin typeface="Courier New"/>
                <a:ea typeface="Courier New"/>
                <a:cs typeface="Courier New"/>
                <a:sym typeface="Courier New"/>
              </a:rPr>
              <a:t>setHeight</a:t>
            </a: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dirty="0" err="1"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 height)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  {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dirty="0" err="1">
                <a:latin typeface="Courier New"/>
                <a:ea typeface="Courier New"/>
                <a:cs typeface="Courier New"/>
                <a:sym typeface="Courier New"/>
              </a:rPr>
              <a:t>super.setWidth</a:t>
            </a: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(height);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dirty="0" err="1">
                <a:latin typeface="Courier New"/>
                <a:ea typeface="Courier New"/>
                <a:cs typeface="Courier New"/>
                <a:sym typeface="Courier New"/>
              </a:rPr>
              <a:t>super.setHeight</a:t>
            </a: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(height);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932870" y="2101007"/>
            <a:ext cx="736465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/>
              <a:t>Potential solution implementation:</a:t>
            </a:r>
          </a:p>
        </p:txBody>
      </p:sp>
      <p:pic>
        <p:nvPicPr>
          <p:cNvPr id="4" name="tmp7509">
            <a:hlinkClick r:id="" action="ppaction://media"/>
            <a:extLst>
              <a:ext uri="{FF2B5EF4-FFF2-40B4-BE49-F238E27FC236}">
                <a16:creationId xmlns:a16="http://schemas.microsoft.com/office/drawing/2014/main" id="{A876DAFE-3928-41F6-A15B-B6A08FFD2989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484299" end="243132.866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84384"/>
      </p:ext>
    </p:extLst>
  </p:cSld>
  <p:clrMapOvr>
    <a:masterClrMapping/>
  </p:clrMapOvr>
  <p:transition spd="slow" advTm="1463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sldNum" sz="quarter" idx="2"/>
          </p:nvPr>
        </p:nvSpPr>
        <p:spPr>
          <a:xfrm>
            <a:off x="10834833" y="9019822"/>
            <a:ext cx="368504" cy="3743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133" name="Shape 1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Polymorphism</a:t>
            </a:r>
          </a:p>
        </p:txBody>
      </p:sp>
      <p:sp>
        <p:nvSpPr>
          <p:cNvPr id="134" name="Shape 134"/>
          <p:cNvSpPr>
            <a:spLocks noGrp="1"/>
          </p:cNvSpPr>
          <p:nvPr>
            <p:ph type="body" idx="1"/>
          </p:nvPr>
        </p:nvSpPr>
        <p:spPr>
          <a:xfrm>
            <a:off x="647700" y="4085961"/>
            <a:ext cx="8470625" cy="4978400"/>
          </a:xfrm>
          <a:prstGeom prst="rect">
            <a:avLst/>
          </a:prstGeom>
        </p:spPr>
        <p:txBody>
          <a:bodyPr/>
          <a:lstStyle/>
          <a:p>
            <a:r>
              <a:rPr dirty="0"/>
              <a:t>Polymorphism ensures</a:t>
            </a:r>
            <a:r>
              <a:rPr lang="en-IE" dirty="0"/>
              <a:t>, if the f() method</a:t>
            </a:r>
            <a:r>
              <a:rPr dirty="0"/>
              <a:t>:</a:t>
            </a:r>
          </a:p>
          <a:p>
            <a:pPr marL="733163" lvl="1" indent="-235323">
              <a:defRPr sz="2800"/>
            </a:pPr>
            <a:r>
              <a:rPr dirty="0"/>
              <a:t>is passed a Rectangle, then its width will be adjusted</a:t>
            </a:r>
            <a:r>
              <a:rPr lang="en-IE" dirty="0"/>
              <a:t>.</a:t>
            </a:r>
            <a:endParaRPr dirty="0"/>
          </a:p>
          <a:p>
            <a:pPr marL="733163" lvl="1" indent="-235323">
              <a:defRPr sz="2800"/>
            </a:pPr>
            <a:r>
              <a:rPr lang="en-IE" dirty="0"/>
              <a:t>is </a:t>
            </a:r>
            <a:r>
              <a:rPr dirty="0"/>
              <a:t>passed a Square, then both height and width will be changed</a:t>
            </a:r>
            <a:endParaRPr lang="en-IE" dirty="0"/>
          </a:p>
          <a:p>
            <a:pPr marL="733163" lvl="1" indent="-235323">
              <a:defRPr sz="2800"/>
            </a:pPr>
            <a:endParaRPr dirty="0"/>
          </a:p>
          <a:p>
            <a:r>
              <a:rPr dirty="0"/>
              <a:t>Assume model is consistent &amp; correct</a:t>
            </a:r>
            <a:r>
              <a:rPr lang="en-IE" dirty="0"/>
              <a:t>.</a:t>
            </a:r>
            <a:endParaRPr dirty="0"/>
          </a:p>
          <a:p>
            <a:r>
              <a:rPr dirty="0">
                <a:solidFill>
                  <a:srgbClr val="FF0000"/>
                </a:solidFill>
              </a:rPr>
              <a:t>However….</a:t>
            </a:r>
          </a:p>
        </p:txBody>
      </p:sp>
      <p:sp>
        <p:nvSpPr>
          <p:cNvPr id="135" name="Shape 135"/>
          <p:cNvSpPr/>
          <p:nvPr/>
        </p:nvSpPr>
        <p:spPr>
          <a:xfrm>
            <a:off x="2829992" y="1924472"/>
            <a:ext cx="4453543" cy="15799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void f (Rectangle r)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  r.setWidth(5);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82720" y="2498113"/>
            <a:ext cx="2880320" cy="130292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E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Rectangle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382720" y="5308848"/>
            <a:ext cx="2880320" cy="130292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E" sz="4000" dirty="0">
                <a:solidFill>
                  <a:srgbClr val="000000"/>
                </a:solidFill>
              </a:rPr>
              <a:t>Square</a:t>
            </a:r>
            <a:endParaRPr kumimoji="0" lang="en-IE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8" name="Isosceles Triangle 7"/>
          <p:cNvSpPr/>
          <p:nvPr/>
        </p:nvSpPr>
        <p:spPr>
          <a:xfrm>
            <a:off x="10618809" y="3868688"/>
            <a:ext cx="492103" cy="427694"/>
          </a:xfrm>
          <a:prstGeom prst="triangle">
            <a:avLst/>
          </a:prstGeom>
          <a:noFill/>
          <a:ln w="38100" cap="flat">
            <a:solidFill>
              <a:schemeClr val="accent6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3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9" name="Straight Connector 8"/>
          <p:cNvCxnSpPr>
            <a:stCxn id="8" idx="3"/>
          </p:cNvCxnSpPr>
          <p:nvPr/>
        </p:nvCxnSpPr>
        <p:spPr>
          <a:xfrm flipH="1">
            <a:off x="10864860" y="4296382"/>
            <a:ext cx="1" cy="985754"/>
          </a:xfrm>
          <a:prstGeom prst="line">
            <a:avLst/>
          </a:prstGeom>
          <a:noFill/>
          <a:ln w="57150" cap="flat">
            <a:solidFill>
              <a:schemeClr val="accent6">
                <a:lumMod val="7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" name="tmp7509">
            <a:hlinkClick r:id="" action="ppaction://media"/>
            <a:extLst>
              <a:ext uri="{FF2B5EF4-FFF2-40B4-BE49-F238E27FC236}">
                <a16:creationId xmlns:a16="http://schemas.microsoft.com/office/drawing/2014/main" id="{19FF0129-DE91-4BFE-912B-46EA08A2B4C3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498933" end="203695.866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</p:cSld>
  <p:clrMapOvr>
    <a:masterClrMapping/>
  </p:clrMapOvr>
  <p:transition spd="slow" advTm="3943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/>
          </p:cNvSpPr>
          <p:nvPr>
            <p:ph type="sldNum" sz="quarter" idx="2"/>
          </p:nvPr>
        </p:nvSpPr>
        <p:spPr>
          <a:xfrm>
            <a:off x="10834833" y="9019822"/>
            <a:ext cx="368504" cy="3743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More Subtle Problem</a:t>
            </a:r>
          </a:p>
        </p:txBody>
      </p:sp>
      <p:sp>
        <p:nvSpPr>
          <p:cNvPr id="140" name="Shape 140"/>
          <p:cNvSpPr>
            <a:spLocks noGrp="1"/>
          </p:cNvSpPr>
          <p:nvPr>
            <p:ph type="body" idx="1"/>
          </p:nvPr>
        </p:nvSpPr>
        <p:spPr>
          <a:xfrm>
            <a:off x="666044" y="4364284"/>
            <a:ext cx="11709401" cy="5389316"/>
          </a:xfrm>
          <a:prstGeom prst="rect">
            <a:avLst/>
          </a:prstGeom>
        </p:spPr>
        <p:txBody>
          <a:bodyPr/>
          <a:lstStyle/>
          <a:p>
            <a:r>
              <a:rPr dirty="0"/>
              <a:t>If r is a Rectangle</a:t>
            </a:r>
            <a:r>
              <a:rPr lang="en-IE" dirty="0"/>
              <a:t> instance…</a:t>
            </a:r>
            <a:endParaRPr dirty="0"/>
          </a:p>
          <a:p>
            <a:pPr marL="733163" lvl="1" indent="-235323">
              <a:defRPr sz="2800"/>
            </a:pPr>
            <a:r>
              <a:rPr dirty="0"/>
              <a:t>g() methods works as expected</a:t>
            </a:r>
          </a:p>
          <a:p>
            <a:r>
              <a:rPr dirty="0"/>
              <a:t>If r is a Square</a:t>
            </a:r>
            <a:r>
              <a:rPr lang="en-IE" dirty="0"/>
              <a:t> instance…</a:t>
            </a:r>
            <a:endParaRPr dirty="0"/>
          </a:p>
          <a:p>
            <a:pPr marL="733163" lvl="1" indent="-235323">
              <a:defRPr sz="2800"/>
            </a:pPr>
            <a:r>
              <a:rPr dirty="0"/>
              <a:t>g() assertion </a:t>
            </a:r>
            <a:r>
              <a:rPr lang="en-IE" dirty="0"/>
              <a:t>fails</a:t>
            </a:r>
            <a:endParaRPr dirty="0"/>
          </a:p>
          <a:p>
            <a:r>
              <a:rPr dirty="0"/>
              <a:t>g() assumes that width and height of a Rectangle can be varied independently</a:t>
            </a:r>
            <a:r>
              <a:rPr lang="en-IE" dirty="0"/>
              <a:t>.</a:t>
            </a:r>
            <a:endParaRPr dirty="0"/>
          </a:p>
          <a:p>
            <a:r>
              <a:rPr dirty="0"/>
              <a:t>Substitution of a Square violates this</a:t>
            </a:r>
            <a:r>
              <a:rPr lang="en-IE" dirty="0"/>
              <a:t> </a:t>
            </a:r>
            <a:r>
              <a:rPr lang="en-IE" u="sng" dirty="0"/>
              <a:t>semantic</a:t>
            </a:r>
            <a:r>
              <a:rPr dirty="0"/>
              <a:t> assumption</a:t>
            </a:r>
            <a:r>
              <a:rPr lang="en-IE" dirty="0"/>
              <a:t>.</a:t>
            </a:r>
            <a:endParaRPr dirty="0"/>
          </a:p>
          <a:p>
            <a:r>
              <a:rPr dirty="0"/>
              <a:t>Square violates LSP</a:t>
            </a:r>
            <a:r>
              <a:rPr lang="en-IE" dirty="0"/>
              <a:t>.</a:t>
            </a:r>
            <a:endParaRPr dirty="0"/>
          </a:p>
        </p:txBody>
      </p:sp>
      <p:sp>
        <p:nvSpPr>
          <p:cNvPr id="141" name="Shape 141"/>
          <p:cNvSpPr/>
          <p:nvPr/>
        </p:nvSpPr>
        <p:spPr>
          <a:xfrm>
            <a:off x="1995875" y="1702364"/>
            <a:ext cx="9321801" cy="2184401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void g (Rectangle r)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  r.setWidth(5);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  r.setHeight(4);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  assert (r.getWidth() * r.getHeight()) == 20;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</p:txBody>
      </p:sp>
      <p:pic>
        <p:nvPicPr>
          <p:cNvPr id="3" name="tmp7509">
            <a:hlinkClick r:id="" action="ppaction://media"/>
            <a:extLst>
              <a:ext uri="{FF2B5EF4-FFF2-40B4-BE49-F238E27FC236}">
                <a16:creationId xmlns:a16="http://schemas.microsoft.com/office/drawing/2014/main" id="{BC9568FE-A85D-4506-9D8E-BA73EBA590CB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538370" end="127865.866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391399"/>
      </p:ext>
    </p:extLst>
  </p:cSld>
  <p:clrMapOvr>
    <a:masterClrMapping/>
  </p:clrMapOvr>
  <p:transition spd="slow" advTm="7583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LSP: Semantic Violation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0552" y="4732784"/>
            <a:ext cx="2880320" cy="157992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E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Rectangle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37904" y="4734916"/>
            <a:ext cx="2880320" cy="157992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E" sz="4800" dirty="0">
                <a:solidFill>
                  <a:srgbClr val="000000"/>
                </a:solidFill>
              </a:rPr>
              <a:t>Square</a:t>
            </a:r>
            <a:endParaRPr kumimoji="0" lang="en-IE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26336" y="4734915"/>
            <a:ext cx="1656184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E" sz="9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!=</a:t>
            </a:r>
          </a:p>
        </p:txBody>
      </p:sp>
      <p:pic>
        <p:nvPicPr>
          <p:cNvPr id="4" name="tmp7509">
            <a:hlinkClick r:id="" action="ppaction://media"/>
            <a:extLst>
              <a:ext uri="{FF2B5EF4-FFF2-40B4-BE49-F238E27FC236}">
                <a16:creationId xmlns:a16="http://schemas.microsoft.com/office/drawing/2014/main" id="{72CCCDC4-D426-49B6-B14A-6F007F0A7DD4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614200" end="120427.866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157509"/>
      </p:ext>
    </p:extLst>
  </p:cSld>
  <p:clrMapOvr>
    <a:masterClrMapping/>
  </p:clrMapOvr>
  <p:transition spd="med" advTm="743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infragistics.com/community/cfs-filesystemfile.ashx/__key/CommunityServer.Blogs.Components.WeblogFiles/dhananjay_5F00_kumar.Maria_5F00_Blogs/4162.picture1_5F00_DJ_5F00_pos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44" y="1234005"/>
            <a:ext cx="11745358" cy="695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97744" y="9103965"/>
            <a:ext cx="11953328" cy="625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4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LSP: Subtypes</a:t>
            </a:r>
            <a:r>
              <a:rPr kumimoji="0" lang="en-US" sz="3400" b="0" i="1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should be substitutable for their base types.</a:t>
            </a:r>
            <a:endParaRPr kumimoji="0" lang="en-US" sz="34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4" name="tmp7509">
            <a:hlinkClick r:id="" action="ppaction://media"/>
            <a:extLst>
              <a:ext uri="{FF2B5EF4-FFF2-40B4-BE49-F238E27FC236}">
                <a16:creationId xmlns:a16="http://schemas.microsoft.com/office/drawing/2014/main" id="{25B824BD-F11D-4F89-8E6D-52E99A0B3147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621638" end="90505.86659999999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33299"/>
      </p:ext>
    </p:extLst>
  </p:cSld>
  <p:clrMapOvr>
    <a:masterClrMapping/>
  </p:clrMapOvr>
  <p:transition spd="med" advTm="2992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sldNum" sz="quarter" idx="2"/>
          </p:nvPr>
        </p:nvSpPr>
        <p:spPr>
          <a:xfrm>
            <a:off x="10834833" y="9019822"/>
            <a:ext cx="368504" cy="3743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Validating the Model</a:t>
            </a:r>
          </a:p>
        </p:txBody>
      </p:sp>
      <p:sp>
        <p:nvSpPr>
          <p:cNvPr id="146" name="Shape 146"/>
          <p:cNvSpPr/>
          <p:nvPr/>
        </p:nvSpPr>
        <p:spPr>
          <a:xfrm>
            <a:off x="647700" y="1928142"/>
            <a:ext cx="8302972" cy="7304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383540" marR="57799" indent="-342900" defTabSz="1295400">
              <a:spcBef>
                <a:spcPts val="800"/>
              </a:spcBef>
              <a:buClr>
                <a:srgbClr val="000000"/>
              </a:buClr>
              <a:buSzPct val="100000"/>
              <a:buFont typeface="Wingdings"/>
              <a:buChar char=""/>
              <a:defRPr>
                <a:uFill>
                  <a:solidFill>
                    <a:srgbClr val="000000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dirty="0"/>
              <a:t>A model, viewed in isolation, cannot be meaningfully validated</a:t>
            </a:r>
            <a:r>
              <a:rPr lang="en-IE" dirty="0"/>
              <a:t>.</a:t>
            </a:r>
          </a:p>
          <a:p>
            <a:pPr marL="383540" marR="57799" indent="-342900" defTabSz="1295400">
              <a:spcBef>
                <a:spcPts val="800"/>
              </a:spcBef>
              <a:buClr>
                <a:srgbClr val="000000"/>
              </a:buClr>
              <a:buSzPct val="100000"/>
              <a:buFont typeface="Wingdings"/>
              <a:buChar char=""/>
              <a:defRPr>
                <a:uFill>
                  <a:solidFill>
                    <a:srgbClr val="000000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dirty="0"/>
          </a:p>
          <a:p>
            <a:pPr marL="383540" marR="57799" indent="-342900" defTabSz="1295400">
              <a:spcBef>
                <a:spcPts val="800"/>
              </a:spcBef>
              <a:buClr>
                <a:srgbClr val="000000"/>
              </a:buClr>
              <a:buSzPct val="100000"/>
              <a:buFont typeface="Wingdings"/>
              <a:buChar char=""/>
              <a:defRPr>
                <a:uFill>
                  <a:solidFill>
                    <a:srgbClr val="000000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dirty="0"/>
              <a:t>The validity of a model can only be expressed in terms of its clients:</a:t>
            </a:r>
            <a:endParaRPr lang="en-IE" dirty="0"/>
          </a:p>
          <a:p>
            <a:pPr marL="383540" marR="57799" indent="-342900" defTabSz="1295400">
              <a:spcBef>
                <a:spcPts val="800"/>
              </a:spcBef>
              <a:buClr>
                <a:srgbClr val="000000"/>
              </a:buClr>
              <a:buSzPct val="100000"/>
              <a:buFont typeface="Wingdings"/>
              <a:buChar char=""/>
              <a:defRPr>
                <a:uFill>
                  <a:solidFill>
                    <a:srgbClr val="000000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dirty="0"/>
          </a:p>
          <a:p>
            <a:pPr marL="783590" marR="57799" indent="-285750" defTabSz="1295400">
              <a:spcBef>
                <a:spcPts val="600"/>
              </a:spcBef>
              <a:buClr>
                <a:srgbClr val="000000"/>
              </a:buClr>
              <a:buSzPct val="100000"/>
              <a:buFont typeface="Wingdings"/>
              <a:buChar char=""/>
              <a:defRPr sz="2800">
                <a:uFill>
                  <a:solidFill>
                    <a:srgbClr val="000000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dirty="0"/>
              <a:t>Examining the final version of the Square and Rectangle classes in isolation, we found that they were self consistent and valid. </a:t>
            </a:r>
            <a:endParaRPr lang="en-IE" dirty="0"/>
          </a:p>
          <a:p>
            <a:pPr marL="783590" marR="57799" indent="-285750" defTabSz="1295400">
              <a:spcBef>
                <a:spcPts val="600"/>
              </a:spcBef>
              <a:buClr>
                <a:srgbClr val="000000"/>
              </a:buClr>
              <a:buSzPct val="100000"/>
              <a:buFont typeface="Wingdings"/>
              <a:buChar char=""/>
              <a:defRPr sz="2800">
                <a:uFill>
                  <a:solidFill>
                    <a:srgbClr val="000000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dirty="0"/>
          </a:p>
          <a:p>
            <a:pPr marL="783590" marR="57799" indent="-285750" defTabSz="1295400">
              <a:spcBef>
                <a:spcPts val="600"/>
              </a:spcBef>
              <a:buClr>
                <a:srgbClr val="000000"/>
              </a:buClr>
              <a:buSzPct val="100000"/>
              <a:buFont typeface="Wingdings"/>
              <a:buChar char=""/>
              <a:defRPr sz="2800">
                <a:uFill>
                  <a:solidFill>
                    <a:srgbClr val="000000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dirty="0"/>
              <a:t>When we examined from the viewpoint of g() (which made reasonable assumptions) the model broke down.</a:t>
            </a:r>
            <a:endParaRPr lang="en-IE" dirty="0"/>
          </a:p>
          <a:p>
            <a:pPr marL="497840" marR="57799" defTabSz="1295400">
              <a:spcBef>
                <a:spcPts val="600"/>
              </a:spcBef>
              <a:buClr>
                <a:srgbClr val="000000"/>
              </a:buClr>
              <a:buSzPct val="100000"/>
              <a:defRPr sz="2800">
                <a:uFill>
                  <a:solidFill>
                    <a:srgbClr val="000000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9382720" y="2498113"/>
            <a:ext cx="2880320" cy="130292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E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Rectangle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382720" y="5308848"/>
            <a:ext cx="2880320" cy="130292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E" sz="4000" dirty="0">
                <a:solidFill>
                  <a:srgbClr val="000000"/>
                </a:solidFill>
              </a:rPr>
              <a:t>Square</a:t>
            </a:r>
            <a:endParaRPr kumimoji="0" lang="en-IE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10618809" y="3868688"/>
            <a:ext cx="492103" cy="427694"/>
          </a:xfrm>
          <a:prstGeom prst="triangle">
            <a:avLst/>
          </a:prstGeom>
          <a:noFill/>
          <a:ln w="38100" cap="flat">
            <a:solidFill>
              <a:schemeClr val="accent6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3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8" name="Straight Connector 7"/>
          <p:cNvCxnSpPr>
            <a:stCxn id="7" idx="3"/>
          </p:cNvCxnSpPr>
          <p:nvPr/>
        </p:nvCxnSpPr>
        <p:spPr>
          <a:xfrm flipH="1">
            <a:off x="10864860" y="4296382"/>
            <a:ext cx="1" cy="985754"/>
          </a:xfrm>
          <a:prstGeom prst="line">
            <a:avLst/>
          </a:prstGeom>
          <a:noFill/>
          <a:ln w="57150" cap="flat">
            <a:solidFill>
              <a:schemeClr val="accent6">
                <a:lumMod val="7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" name="tmp7509">
            <a:hlinkClick r:id="" action="ppaction://media"/>
            <a:extLst>
              <a:ext uri="{FF2B5EF4-FFF2-40B4-BE49-F238E27FC236}">
                <a16:creationId xmlns:a16="http://schemas.microsoft.com/office/drawing/2014/main" id="{F8F915C8-408B-4C27-95F4-5D4B7DAB70AE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651560" end="60534.866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</p:cSld>
  <p:clrMapOvr>
    <a:masterClrMapping/>
  </p:clrMapOvr>
  <p:transition spd="slow" advTm="2997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sldNum" sz="quarter" idx="2"/>
          </p:nvPr>
        </p:nvSpPr>
        <p:spPr>
          <a:xfrm>
            <a:off x="10834833" y="9019822"/>
            <a:ext cx="368504" cy="3743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Validating the Model</a:t>
            </a:r>
          </a:p>
        </p:txBody>
      </p:sp>
      <p:sp>
        <p:nvSpPr>
          <p:cNvPr id="146" name="Shape 146"/>
          <p:cNvSpPr/>
          <p:nvPr/>
        </p:nvSpPr>
        <p:spPr>
          <a:xfrm>
            <a:off x="647700" y="1928142"/>
            <a:ext cx="8302972" cy="4791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40640" marR="57799" defTabSz="1295400">
              <a:spcBef>
                <a:spcPts val="800"/>
              </a:spcBef>
              <a:buClr>
                <a:srgbClr val="000000"/>
              </a:buClr>
              <a:buSzPct val="100000"/>
              <a:defRPr>
                <a:uFill>
                  <a:solidFill>
                    <a:srgbClr val="000000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dirty="0"/>
          </a:p>
          <a:p>
            <a:pPr marL="383540" marR="57799" indent="-342900" defTabSz="1295400">
              <a:spcBef>
                <a:spcPts val="800"/>
              </a:spcBef>
              <a:buClr>
                <a:srgbClr val="000000"/>
              </a:buClr>
              <a:buSzPct val="100000"/>
              <a:buFont typeface="Wingdings"/>
              <a:buChar char=""/>
              <a:defRPr>
                <a:uFill>
                  <a:solidFill>
                    <a:srgbClr val="000000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IE" sz="4400" dirty="0"/>
              <a:t>W</a:t>
            </a:r>
            <a:r>
              <a:rPr sz="4400" dirty="0"/>
              <a:t>hen considering whether a design is appropriate or not, it must </a:t>
            </a:r>
            <a:r>
              <a:rPr lang="en-IE" sz="4400" dirty="0"/>
              <a:t>be </a:t>
            </a:r>
            <a:r>
              <a:rPr sz="4400" dirty="0"/>
              <a:t>examined in terms of the </a:t>
            </a:r>
            <a:r>
              <a:rPr sz="4400" b="1" i="1" dirty="0"/>
              <a:t>reasonable</a:t>
            </a:r>
            <a:r>
              <a:rPr sz="4400" b="1" dirty="0"/>
              <a:t> </a:t>
            </a:r>
            <a:r>
              <a:rPr sz="4400" b="1" i="1" dirty="0"/>
              <a:t>assumptions</a:t>
            </a:r>
            <a:r>
              <a:rPr sz="4400" b="1" dirty="0"/>
              <a:t> </a:t>
            </a:r>
            <a:r>
              <a:rPr sz="4400" dirty="0"/>
              <a:t>that will be made by the users of that design</a:t>
            </a:r>
            <a:r>
              <a:rPr lang="en-IE" sz="4400" dirty="0"/>
              <a:t>.</a:t>
            </a:r>
            <a:endParaRPr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9382720" y="2498113"/>
            <a:ext cx="2880320" cy="130292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E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Rectangle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382720" y="5308848"/>
            <a:ext cx="2880320" cy="130292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E" sz="4000" dirty="0">
                <a:solidFill>
                  <a:srgbClr val="000000"/>
                </a:solidFill>
              </a:rPr>
              <a:t>Square</a:t>
            </a:r>
            <a:endParaRPr kumimoji="0" lang="en-IE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10618809" y="3868688"/>
            <a:ext cx="492103" cy="427694"/>
          </a:xfrm>
          <a:prstGeom prst="triangle">
            <a:avLst/>
          </a:prstGeom>
          <a:noFill/>
          <a:ln w="38100" cap="flat">
            <a:solidFill>
              <a:schemeClr val="accent6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3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8" name="Straight Connector 7"/>
          <p:cNvCxnSpPr>
            <a:stCxn id="7" idx="3"/>
          </p:cNvCxnSpPr>
          <p:nvPr/>
        </p:nvCxnSpPr>
        <p:spPr>
          <a:xfrm flipH="1">
            <a:off x="10864860" y="4296382"/>
            <a:ext cx="1" cy="985754"/>
          </a:xfrm>
          <a:prstGeom prst="line">
            <a:avLst/>
          </a:prstGeom>
          <a:noFill/>
          <a:ln w="57150" cap="flat">
            <a:solidFill>
              <a:schemeClr val="accent6">
                <a:lumMod val="7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" name="tmp7509">
            <a:hlinkClick r:id="" action="ppaction://media"/>
            <a:extLst>
              <a:ext uri="{FF2B5EF4-FFF2-40B4-BE49-F238E27FC236}">
                <a16:creationId xmlns:a16="http://schemas.microsoft.com/office/drawing/2014/main" id="{10766174-A8F5-43AE-AE61-A3536E1DBE66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681531" end="45708.866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51829"/>
      </p:ext>
    </p:extLst>
  </p:cSld>
  <p:clrMapOvr>
    <a:masterClrMapping/>
  </p:clrMapOvr>
  <p:transition spd="slow" advTm="1482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Behavioural Problems</a:t>
            </a:r>
          </a:p>
        </p:txBody>
      </p:sp>
      <p:sp>
        <p:nvSpPr>
          <p:cNvPr id="151" name="Shape 151"/>
          <p:cNvSpPr>
            <a:spLocks noGrp="1"/>
          </p:cNvSpPr>
          <p:nvPr>
            <p:ph type="body" idx="1"/>
          </p:nvPr>
        </p:nvSpPr>
        <p:spPr>
          <a:xfrm>
            <a:off x="647699" y="1492424"/>
            <a:ext cx="11958903" cy="7825459"/>
          </a:xfrm>
          <a:prstGeom prst="rect">
            <a:avLst/>
          </a:prstGeom>
        </p:spPr>
        <p:txBody>
          <a:bodyPr/>
          <a:lstStyle/>
          <a:p>
            <a:r>
              <a:rPr dirty="0"/>
              <a:t>A square might be a rectangle, but a </a:t>
            </a:r>
            <a:r>
              <a:rPr b="1" i="1" dirty="0"/>
              <a:t>Square object </a:t>
            </a:r>
            <a:r>
              <a:rPr dirty="0"/>
              <a:t>is </a:t>
            </a:r>
            <a:r>
              <a:rPr i="1" dirty="0"/>
              <a:t>not </a:t>
            </a:r>
            <a:r>
              <a:rPr dirty="0"/>
              <a:t>a </a:t>
            </a:r>
            <a:r>
              <a:rPr b="1" i="1" dirty="0"/>
              <a:t>Rectangle object</a:t>
            </a:r>
            <a:r>
              <a:rPr dirty="0"/>
              <a:t>. </a:t>
            </a:r>
            <a:endParaRPr lang="en-IE" dirty="0"/>
          </a:p>
          <a:p>
            <a:endParaRPr dirty="0"/>
          </a:p>
          <a:p>
            <a:pPr marL="733163" lvl="1" indent="-235323"/>
            <a:r>
              <a:rPr sz="2800" dirty="0"/>
              <a:t>the </a:t>
            </a:r>
            <a:r>
              <a:rPr sz="2800" i="1" dirty="0" err="1"/>
              <a:t>behaviour</a:t>
            </a:r>
            <a:r>
              <a:rPr sz="2800" i="1" dirty="0"/>
              <a:t> </a:t>
            </a:r>
            <a:r>
              <a:rPr sz="2800" dirty="0"/>
              <a:t>of a Square object is </a:t>
            </a:r>
            <a:r>
              <a:rPr sz="2800" u="sng" dirty="0"/>
              <a:t>not</a:t>
            </a:r>
            <a:r>
              <a:rPr sz="2800" dirty="0"/>
              <a:t> consistent with the </a:t>
            </a:r>
            <a:r>
              <a:rPr sz="2800" i="1" dirty="0" err="1"/>
              <a:t>behaviour</a:t>
            </a:r>
            <a:r>
              <a:rPr sz="2800" dirty="0"/>
              <a:t> of a Rectangle object</a:t>
            </a:r>
            <a:r>
              <a:rPr sz="2400" dirty="0"/>
              <a:t>. </a:t>
            </a:r>
            <a:endParaRPr lang="en-IE" sz="2400" dirty="0"/>
          </a:p>
          <a:p>
            <a:pPr marL="733163" lvl="1" indent="-235323"/>
            <a:endParaRPr sz="2400" dirty="0"/>
          </a:p>
          <a:p>
            <a:r>
              <a:rPr dirty="0"/>
              <a:t>The LSP makes clear that </a:t>
            </a:r>
            <a:r>
              <a:rPr lang="en-IE" dirty="0"/>
              <a:t>the </a:t>
            </a:r>
            <a:r>
              <a:rPr dirty="0"/>
              <a:t>inheritance relationship pertains to </a:t>
            </a:r>
            <a:r>
              <a:rPr i="1" dirty="0" err="1"/>
              <a:t>behaviour</a:t>
            </a:r>
            <a:r>
              <a:rPr lang="en-IE" i="1" dirty="0"/>
              <a:t> </a:t>
            </a:r>
            <a:r>
              <a:rPr lang="en-IE" dirty="0"/>
              <a:t>that clients depend upon.</a:t>
            </a:r>
            <a:endParaRPr i="1" dirty="0"/>
          </a:p>
        </p:txBody>
      </p:sp>
      <p:sp>
        <p:nvSpPr>
          <p:cNvPr id="9" name="TextBox 8"/>
          <p:cNvSpPr txBox="1"/>
          <p:nvPr/>
        </p:nvSpPr>
        <p:spPr>
          <a:xfrm>
            <a:off x="9709281" y="8258718"/>
            <a:ext cx="2897322" cy="841256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E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Rectangle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75121" y="6530653"/>
            <a:ext cx="2897322" cy="841256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E" sz="4800" dirty="0">
                <a:solidFill>
                  <a:srgbClr val="000000"/>
                </a:solidFill>
              </a:rPr>
              <a:t>Square</a:t>
            </a:r>
            <a:endParaRPr kumimoji="0" lang="en-IE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893459" y="7210020"/>
            <a:ext cx="166596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E" sz="7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!=</a:t>
            </a:r>
          </a:p>
        </p:txBody>
      </p:sp>
      <p:pic>
        <p:nvPicPr>
          <p:cNvPr id="12" name="Picture 2" descr="http://www.infragistics.com/community/cfs-filesystemfile.ashx/__key/CommunityServer.Blogs.Components.WeblogFiles/dhananjay_5F00_kumar.Maria_5F00_Blogs/4162.picture1_5F00_DJ_5F00_pos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912" y="5941998"/>
            <a:ext cx="5700942" cy="337588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tmp7509">
            <a:hlinkClick r:id="" action="ppaction://media"/>
            <a:extLst>
              <a:ext uri="{FF2B5EF4-FFF2-40B4-BE49-F238E27FC236}">
                <a16:creationId xmlns:a16="http://schemas.microsoft.com/office/drawing/2014/main" id="{82121621-7D9B-4D98-BC08-C1F8E70FE29A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696357" end="13237.866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4029"/>
      </p:ext>
    </p:extLst>
  </p:cSld>
  <p:clrMapOvr>
    <a:masterClrMapping/>
  </p:clrMapOvr>
  <p:transition spd="slow" advTm="3247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With LSP…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40" indent="0" algn="ctr">
              <a:buNone/>
            </a:pPr>
            <a:endParaRPr lang="en-IE" sz="6000" i="1" dirty="0"/>
          </a:p>
          <a:p>
            <a:pPr marL="40640" indent="0" algn="ctr">
              <a:buNone/>
            </a:pPr>
            <a:r>
              <a:rPr lang="en-IE" sz="6000" i="1" dirty="0"/>
              <a:t>“is-a” really means</a:t>
            </a:r>
          </a:p>
          <a:p>
            <a:pPr marL="40640" indent="0" algn="ctr">
              <a:buNone/>
            </a:pPr>
            <a:endParaRPr lang="en-IE" sz="6000" i="1" dirty="0"/>
          </a:p>
          <a:p>
            <a:pPr marL="40640" indent="0" algn="ctr">
              <a:buNone/>
            </a:pPr>
            <a:r>
              <a:rPr lang="en-IE" sz="6000" i="1" dirty="0"/>
              <a:t>“behaves exactly like”</a:t>
            </a:r>
          </a:p>
        </p:txBody>
      </p:sp>
      <p:pic>
        <p:nvPicPr>
          <p:cNvPr id="5" name="tmp7509">
            <a:hlinkClick r:id="" action="ppaction://media"/>
            <a:extLst>
              <a:ext uri="{FF2B5EF4-FFF2-40B4-BE49-F238E27FC236}">
                <a16:creationId xmlns:a16="http://schemas.microsoft.com/office/drawing/2014/main" id="{20587AD4-6186-44E6-B284-BEC429576B53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728828" end="3049.866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273846"/>
      </p:ext>
    </p:extLst>
  </p:cSld>
  <p:clrMapOvr>
    <a:masterClrMapping/>
  </p:clrMapOvr>
  <p:transition spd="med" advTm="1018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mp7509">
            <a:hlinkClick r:id="" action="ppaction://media"/>
            <a:extLst>
              <a:ext uri="{FF2B5EF4-FFF2-40B4-BE49-F238E27FC236}">
                <a16:creationId xmlns:a16="http://schemas.microsoft.com/office/drawing/2014/main" id="{C64511A8-D1D6-41FD-949C-3E8767D8D4A5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739016" end="78.866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</p:cSld>
  <p:clrMapOvr>
    <a:masterClrMapping/>
  </p:clrMapOvr>
  <p:transition spd="slow" advTm="297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D750C-C7DC-4EDA-898B-6BB747602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hangingPunct="1"/>
            <a:r>
              <a:rPr lang="en-IE"/>
              <a:t>SOLID Class Design Principles</a:t>
            </a:r>
            <a:endParaRPr lang="en-I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5736" y="1564432"/>
            <a:ext cx="12169352" cy="7825459"/>
          </a:xfrm>
        </p:spPr>
        <p:txBody>
          <a:bodyPr>
            <a:no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IE" sz="2500" i="1" dirty="0">
                <a:solidFill>
                  <a:schemeClr val="bg1">
                    <a:lumMod val="50000"/>
                  </a:schemeClr>
                </a:solidFill>
              </a:rPr>
              <a:t>S	</a:t>
            </a:r>
            <a:r>
              <a:rPr lang="en-IE" sz="2500" dirty="0">
                <a:solidFill>
                  <a:srgbClr val="FF7C80"/>
                </a:solidFill>
              </a:rPr>
              <a:t>Single Responsibility Principle (SRP). </a:t>
            </a:r>
            <a:r>
              <a:rPr lang="en-IE" sz="2500" dirty="0">
                <a:solidFill>
                  <a:schemeClr val="bg1">
                    <a:lumMod val="50000"/>
                  </a:schemeClr>
                </a:solidFill>
              </a:rPr>
              <a:t>Classes should have one, and only one, </a:t>
            </a:r>
            <a:br>
              <a:rPr lang="en-IE" sz="25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IE" sz="2500" dirty="0">
                <a:solidFill>
                  <a:schemeClr val="bg1">
                    <a:lumMod val="50000"/>
                  </a:schemeClr>
                </a:solidFill>
              </a:rPr>
              <a:t>	reason to change. Keep your classes small and single-purposed.</a:t>
            </a:r>
          </a:p>
          <a:p>
            <a:pPr marL="0" indent="0">
              <a:spcBef>
                <a:spcPts val="1200"/>
              </a:spcBef>
              <a:buNone/>
            </a:pPr>
            <a:endParaRPr lang="en-IE" sz="1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IE" sz="2500" i="1" dirty="0">
                <a:solidFill>
                  <a:schemeClr val="bg1">
                    <a:lumMod val="50000"/>
                  </a:schemeClr>
                </a:solidFill>
              </a:rPr>
              <a:t>O	</a:t>
            </a:r>
            <a:r>
              <a:rPr lang="en-IE" sz="2500" dirty="0">
                <a:solidFill>
                  <a:srgbClr val="FF7C80"/>
                </a:solidFill>
              </a:rPr>
              <a:t>Open-Closed Principle (OCP).</a:t>
            </a:r>
            <a:r>
              <a:rPr lang="en-IE" sz="2500" dirty="0">
                <a:solidFill>
                  <a:srgbClr val="FF0000"/>
                </a:solidFill>
              </a:rPr>
              <a:t> </a:t>
            </a:r>
            <a:r>
              <a:rPr lang="en-IE" sz="2500" dirty="0">
                <a:solidFill>
                  <a:schemeClr val="bg1">
                    <a:lumMod val="50000"/>
                  </a:schemeClr>
                </a:solidFill>
              </a:rPr>
              <a:t>Design classes to be open for extension but 	closed for modification; you should be able to extend a class without 		modifying it. Minimize the need to make changes to existing classes.</a:t>
            </a:r>
          </a:p>
          <a:p>
            <a:pPr marL="0" indent="0">
              <a:spcBef>
                <a:spcPts val="1200"/>
              </a:spcBef>
              <a:buNone/>
            </a:pPr>
            <a:endParaRPr lang="en-IE" sz="1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IE" sz="2500" b="1" i="1" dirty="0">
                <a:solidFill>
                  <a:schemeClr val="tx1"/>
                </a:solidFill>
              </a:rPr>
              <a:t>L</a:t>
            </a:r>
            <a:r>
              <a:rPr lang="en-IE" sz="2500" b="1" i="1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n-IE" sz="2500" b="1" dirty="0" err="1">
                <a:solidFill>
                  <a:srgbClr val="FF0000"/>
                </a:solidFill>
              </a:rPr>
              <a:t>Liskov</a:t>
            </a:r>
            <a:r>
              <a:rPr lang="en-IE" sz="2500" b="1" dirty="0">
                <a:solidFill>
                  <a:srgbClr val="FF0000"/>
                </a:solidFill>
              </a:rPr>
              <a:t> Substitution Principle (LSP). </a:t>
            </a:r>
            <a:r>
              <a:rPr lang="en-IE" sz="2500" b="1" dirty="0">
                <a:solidFill>
                  <a:schemeClr val="tx1"/>
                </a:solidFill>
              </a:rPr>
              <a:t>Subtypes should be substitutable for their 	base types. From a client’s perspective, override methods shouldn’t break </a:t>
            </a:r>
            <a:br>
              <a:rPr lang="en-IE" sz="2500" b="1" dirty="0">
                <a:solidFill>
                  <a:schemeClr val="tx1"/>
                </a:solidFill>
              </a:rPr>
            </a:br>
            <a:r>
              <a:rPr lang="en-IE" sz="2500" b="1" dirty="0">
                <a:solidFill>
                  <a:schemeClr val="tx1"/>
                </a:solidFill>
              </a:rPr>
              <a:t>	functionality</a:t>
            </a:r>
            <a:r>
              <a:rPr lang="en-IE" sz="2500" b="1" dirty="0">
                <a:solidFill>
                  <a:schemeClr val="bg1">
                    <a:lumMod val="50000"/>
                  </a:schemeClr>
                </a:solidFill>
              </a:rPr>
              <a:t>.</a:t>
            </a:r>
            <a:br>
              <a:rPr lang="en-IE" sz="2500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IE" sz="2500" b="1" dirty="0">
                <a:solidFill>
                  <a:schemeClr val="bg1">
                    <a:lumMod val="50000"/>
                  </a:schemeClr>
                </a:solidFill>
              </a:rPr>
              <a:t>	</a:t>
            </a:r>
            <a:endParaRPr lang="en-IE" sz="1400" b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IE" sz="2500" i="1" dirty="0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IE" sz="2500" i="1" dirty="0">
                <a:solidFill>
                  <a:schemeClr val="tx1"/>
                </a:solidFill>
              </a:rPr>
              <a:t>	</a:t>
            </a:r>
            <a:r>
              <a:rPr lang="en-IE" sz="2500" dirty="0">
                <a:solidFill>
                  <a:srgbClr val="FF7C80"/>
                </a:solidFill>
              </a:rPr>
              <a:t>Interface Segregation Principle (ISP). </a:t>
            </a:r>
            <a:r>
              <a:rPr lang="en-IE" sz="2500" dirty="0">
                <a:solidFill>
                  <a:schemeClr val="bg1">
                    <a:lumMod val="50000"/>
                  </a:schemeClr>
                </a:solidFill>
              </a:rPr>
              <a:t>Clients should not be forced to depend </a:t>
            </a:r>
            <a:br>
              <a:rPr lang="en-IE" sz="25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IE" sz="2500" dirty="0">
                <a:solidFill>
                  <a:schemeClr val="bg1">
                    <a:lumMod val="50000"/>
                  </a:schemeClr>
                </a:solidFill>
              </a:rPr>
              <a:t>	on methods they don’t use. Split a larger interface into a number of smaller </a:t>
            </a:r>
            <a:br>
              <a:rPr lang="en-IE" sz="25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IE" sz="2500" dirty="0">
                <a:solidFill>
                  <a:schemeClr val="bg1">
                    <a:lumMod val="50000"/>
                  </a:schemeClr>
                </a:solidFill>
              </a:rPr>
              <a:t>	interfaces.</a:t>
            </a:r>
          </a:p>
          <a:p>
            <a:pPr marL="0" indent="0">
              <a:spcBef>
                <a:spcPts val="1200"/>
              </a:spcBef>
              <a:buNone/>
            </a:pPr>
            <a:endParaRPr lang="en-IE" sz="1400" dirty="0">
              <a:solidFill>
                <a:schemeClr val="tx1"/>
              </a:solidFill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IE" sz="2500" i="1" dirty="0">
                <a:solidFill>
                  <a:schemeClr val="bg1">
                    <a:lumMod val="50000"/>
                  </a:schemeClr>
                </a:solidFill>
              </a:rPr>
              <a:t>D	</a:t>
            </a:r>
            <a:r>
              <a:rPr lang="en-IE" sz="2500" dirty="0">
                <a:solidFill>
                  <a:srgbClr val="FF7C80"/>
                </a:solidFill>
              </a:rPr>
              <a:t>Dependency Inversion Principle (DIP). </a:t>
            </a:r>
            <a:r>
              <a:rPr lang="en-IE" sz="2500" dirty="0">
                <a:solidFill>
                  <a:schemeClr val="bg1">
                    <a:lumMod val="50000"/>
                  </a:schemeClr>
                </a:solidFill>
              </a:rPr>
              <a:t>High-level modules should not depend on </a:t>
            </a:r>
            <a:br>
              <a:rPr lang="en-IE" sz="25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IE" sz="2500" dirty="0">
                <a:solidFill>
                  <a:schemeClr val="bg1">
                    <a:lumMod val="50000"/>
                  </a:schemeClr>
                </a:solidFill>
              </a:rPr>
              <a:t>	low-level modules; both should depend on abstractions.  Abstractions should not </a:t>
            </a:r>
            <a:br>
              <a:rPr lang="en-IE" sz="25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IE" sz="2500" dirty="0">
                <a:solidFill>
                  <a:schemeClr val="bg1">
                    <a:lumMod val="50000"/>
                  </a:schemeClr>
                </a:solidFill>
              </a:rPr>
              <a:t>	depend on details; details should depend on abstractions. 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B6F0F6E7-09C8-44C0-85EA-34FDB378A633}"/>
              </a:ext>
            </a:extLst>
          </p:cNvPr>
          <p:cNvSpPr txBox="1">
            <a:spLocks/>
          </p:cNvSpPr>
          <p:nvPr/>
        </p:nvSpPr>
        <p:spPr>
          <a:xfrm>
            <a:off x="597744" y="482600"/>
            <a:ext cx="11861800" cy="13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228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457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685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9144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0" marR="0" indent="11430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0" marR="0" indent="1371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0" marR="0" indent="1600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0" marR="0" indent="1828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hangingPunct="1"/>
            <a:endParaRPr lang="en-IE" dirty="0"/>
          </a:p>
        </p:txBody>
      </p:sp>
      <p:pic>
        <p:nvPicPr>
          <p:cNvPr id="5" name="tmp7509">
            <a:hlinkClick r:id="" action="ppaction://media"/>
            <a:extLst>
              <a:ext uri="{FF2B5EF4-FFF2-40B4-BE49-F238E27FC236}">
                <a16:creationId xmlns:a16="http://schemas.microsoft.com/office/drawing/2014/main" id="{033BEA2A-E233-4486-9694-1EAF82278A97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19297" end="684470.866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14791"/>
      </p:ext>
    </p:extLst>
  </p:cSld>
  <p:clrMapOvr>
    <a:masterClrMapping/>
  </p:clrMapOvr>
  <p:transition spd="med" advTm="3829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1485900" y="1295400"/>
            <a:ext cx="10162259" cy="225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xfrm>
            <a:off x="6718424" y="89862"/>
            <a:ext cx="5638304" cy="1546578"/>
          </a:xfrm>
          <a:prstGeom prst="rect">
            <a:avLst/>
          </a:prstGeom>
        </p:spPr>
        <p:txBody>
          <a:bodyPr/>
          <a:lstStyle/>
          <a:p>
            <a:r>
              <a:rPr dirty="0"/>
              <a:t>Barbara </a:t>
            </a:r>
            <a:r>
              <a:rPr dirty="0" err="1"/>
              <a:t>Liskov</a:t>
            </a:r>
            <a:endParaRPr dirty="0"/>
          </a:p>
        </p:txBody>
      </p:sp>
      <p:sp>
        <p:nvSpPr>
          <p:cNvPr id="94" name="Shape 9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xfrm>
            <a:off x="10834833" y="9019822"/>
            <a:ext cx="368504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96" name="Screen Shot 2011-11-24 at 06.44.2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2190" y="266700"/>
            <a:ext cx="6884910" cy="9194800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pic>
        <p:nvPicPr>
          <p:cNvPr id="97" name="Screen Shot 2011-11-24 at 06.44.35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479522" y="1930400"/>
            <a:ext cx="6360178" cy="6426200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pic>
        <p:nvPicPr>
          <p:cNvPr id="3" name="tmp7509">
            <a:hlinkClick r:id="" action="ppaction://media"/>
            <a:extLst>
              <a:ext uri="{FF2B5EF4-FFF2-40B4-BE49-F238E27FC236}">
                <a16:creationId xmlns:a16="http://schemas.microsoft.com/office/drawing/2014/main" id="{042BEF59-DCEB-410D-B28B-743A21F0BF24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57595" end="677218.866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</p:cSld>
  <p:clrMapOvr>
    <a:masterClrMapping/>
  </p:clrMapOvr>
  <p:transition spd="slow" advTm="725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novoda.com/blog/content/images/2016/07/highlight-L.png">
            <a:extLst>
              <a:ext uri="{FF2B5EF4-FFF2-40B4-BE49-F238E27FC236}">
                <a16:creationId xmlns:a16="http://schemas.microsoft.com/office/drawing/2014/main" id="{901ECDFD-56AA-4B4C-B9D3-921CFAA1BE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8" r="31728"/>
          <a:stretch/>
        </p:blipFill>
        <p:spPr bwMode="auto">
          <a:xfrm>
            <a:off x="93688" y="185774"/>
            <a:ext cx="12745416" cy="906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7A6E592-C55C-43EF-B1E6-9BAADB0B76C0}"/>
              </a:ext>
            </a:extLst>
          </p:cNvPr>
          <p:cNvSpPr/>
          <p:nvPr/>
        </p:nvSpPr>
        <p:spPr>
          <a:xfrm>
            <a:off x="957784" y="9259565"/>
            <a:ext cx="113052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2400" dirty="0">
                <a:hlinkClick r:id="rId6"/>
              </a:rPr>
              <a:t>https://www.novoda.com/blog/designing-something-solid/</a:t>
            </a:r>
            <a:r>
              <a:rPr lang="en-IE" sz="2400" dirty="0"/>
              <a:t> </a:t>
            </a:r>
          </a:p>
        </p:txBody>
      </p:sp>
      <p:pic>
        <p:nvPicPr>
          <p:cNvPr id="4" name="tmp7509">
            <a:hlinkClick r:id="" action="ppaction://media"/>
            <a:extLst>
              <a:ext uri="{FF2B5EF4-FFF2-40B4-BE49-F238E27FC236}">
                <a16:creationId xmlns:a16="http://schemas.microsoft.com/office/drawing/2014/main" id="{371B14E1-3BA7-46E0-894F-F989C8373985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64847" end="626518.866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10318"/>
      </p:ext>
    </p:extLst>
  </p:cSld>
  <p:clrMapOvr>
    <a:masterClrMapping/>
  </p:clrMapOvr>
  <p:transition spd="med" advTm="507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A6E592-C55C-43EF-B1E6-9BAADB0B76C0}"/>
              </a:ext>
            </a:extLst>
          </p:cNvPr>
          <p:cNvSpPr/>
          <p:nvPr/>
        </p:nvSpPr>
        <p:spPr>
          <a:xfrm>
            <a:off x="957784" y="9259565"/>
            <a:ext cx="113052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2400" dirty="0">
                <a:hlinkClick r:id="rId5"/>
              </a:rPr>
              <a:t>https://www.novoda.com/blog/designing-something-solid/</a:t>
            </a:r>
            <a:r>
              <a:rPr lang="en-IE" sz="2400" dirty="0"/>
              <a:t> </a:t>
            </a:r>
          </a:p>
        </p:txBody>
      </p:sp>
      <p:pic>
        <p:nvPicPr>
          <p:cNvPr id="5" name="Picture 2" descr="https://www.novoda.com/blog/content/images/2016/07/highlight-L.png">
            <a:extLst>
              <a:ext uri="{FF2B5EF4-FFF2-40B4-BE49-F238E27FC236}">
                <a16:creationId xmlns:a16="http://schemas.microsoft.com/office/drawing/2014/main" id="{E4DF05FE-5DF9-45AC-9BF5-ECFDE17250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8" r="31728"/>
          <a:stretch/>
        </p:blipFill>
        <p:spPr bwMode="auto">
          <a:xfrm>
            <a:off x="6718424" y="3004592"/>
            <a:ext cx="5437561" cy="386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10B56A2-B389-4CF6-AAD2-73CC6AFF04D4}"/>
              </a:ext>
            </a:extLst>
          </p:cNvPr>
          <p:cNvSpPr/>
          <p:nvPr/>
        </p:nvSpPr>
        <p:spPr>
          <a:xfrm>
            <a:off x="851805" y="2356520"/>
            <a:ext cx="5682376" cy="532453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E" b="1" i="1" dirty="0">
                <a:solidFill>
                  <a:srgbClr val="7030A0"/>
                </a:solidFill>
                <a:latin typeface="Signika"/>
              </a:rPr>
              <a:t>sunglasses</a:t>
            </a:r>
            <a:r>
              <a:rPr lang="en-IE" dirty="0">
                <a:latin typeface="Signika"/>
              </a:rPr>
              <a:t> interface would have fairly simple rules like: 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dirty="0">
                <a:latin typeface="Signika"/>
              </a:rPr>
              <a:t>shields from the sun;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dirty="0">
                <a:latin typeface="Signika"/>
              </a:rPr>
              <a:t>attaches to a face. </a:t>
            </a:r>
          </a:p>
          <a:p>
            <a:endParaRPr lang="en-IE" dirty="0">
              <a:latin typeface="Signika"/>
            </a:endParaRPr>
          </a:p>
          <a:p>
            <a:r>
              <a:rPr lang="en-IE" dirty="0">
                <a:latin typeface="Signika"/>
              </a:rPr>
              <a:t>Implementing the </a:t>
            </a:r>
            <a:r>
              <a:rPr lang="en-IE" b="1" i="1" dirty="0">
                <a:solidFill>
                  <a:srgbClr val="7030A0"/>
                </a:solidFill>
                <a:latin typeface="Signika"/>
              </a:rPr>
              <a:t>sunglasses</a:t>
            </a:r>
            <a:r>
              <a:rPr lang="en-IE" dirty="0">
                <a:latin typeface="Signika"/>
              </a:rPr>
              <a:t> interface with </a:t>
            </a:r>
            <a:r>
              <a:rPr lang="en-IE" b="1" i="1" dirty="0">
                <a:solidFill>
                  <a:srgbClr val="7030A0"/>
                </a:solidFill>
                <a:latin typeface="Signika"/>
              </a:rPr>
              <a:t>suntan lotion </a:t>
            </a:r>
            <a:r>
              <a:rPr lang="en-IE" dirty="0">
                <a:latin typeface="Signika"/>
              </a:rPr>
              <a:t>would seem to make sense: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dirty="0">
                <a:latin typeface="Signika"/>
              </a:rPr>
              <a:t>it shields from the sun and attaches to the face. </a:t>
            </a:r>
          </a:p>
        </p:txBody>
      </p:sp>
      <p:pic>
        <p:nvPicPr>
          <p:cNvPr id="4" name="tmp7509">
            <a:hlinkClick r:id="" action="ppaction://media"/>
            <a:extLst>
              <a:ext uri="{FF2B5EF4-FFF2-40B4-BE49-F238E27FC236}">
                <a16:creationId xmlns:a16="http://schemas.microsoft.com/office/drawing/2014/main" id="{F2434ECC-04AA-4939-A075-03D5C2C9A0E1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115547" end="611510.866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195889"/>
      </p:ext>
    </p:extLst>
  </p:cSld>
  <p:clrMapOvr>
    <a:masterClrMapping/>
  </p:clrMapOvr>
  <p:transition spd="med" advTm="1500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A6E592-C55C-43EF-B1E6-9BAADB0B76C0}"/>
              </a:ext>
            </a:extLst>
          </p:cNvPr>
          <p:cNvSpPr/>
          <p:nvPr/>
        </p:nvSpPr>
        <p:spPr>
          <a:xfrm>
            <a:off x="957784" y="9259565"/>
            <a:ext cx="113052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2400" dirty="0">
                <a:hlinkClick r:id="rId5"/>
              </a:rPr>
              <a:t>https://www.novoda.com/blog/designing-something-solid/</a:t>
            </a:r>
            <a:r>
              <a:rPr lang="en-IE" sz="2400" dirty="0"/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572210-6197-4034-A4DD-081D40583783}"/>
              </a:ext>
            </a:extLst>
          </p:cNvPr>
          <p:cNvSpPr/>
          <p:nvPr/>
        </p:nvSpPr>
        <p:spPr>
          <a:xfrm>
            <a:off x="851805" y="7900923"/>
            <a:ext cx="11627259" cy="113877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E" dirty="0">
                <a:latin typeface="Signika"/>
              </a:rPr>
              <a:t>But </a:t>
            </a:r>
            <a:r>
              <a:rPr lang="en-IE" b="1" dirty="0">
                <a:solidFill>
                  <a:srgbClr val="FF0000"/>
                </a:solidFill>
                <a:latin typeface="Signika"/>
              </a:rPr>
              <a:t>semantically</a:t>
            </a:r>
            <a:r>
              <a:rPr lang="en-IE" dirty="0">
                <a:latin typeface="Signika"/>
              </a:rPr>
              <a:t> the expected behaviour is different enough to cause behavioural problems - in this case, by stinging your eyes!</a:t>
            </a:r>
            <a:endParaRPr lang="en-IE" dirty="0"/>
          </a:p>
        </p:txBody>
      </p:sp>
      <p:pic>
        <p:nvPicPr>
          <p:cNvPr id="5" name="Picture 2" descr="https://www.novoda.com/blog/content/images/2016/07/highlight-L.png">
            <a:extLst>
              <a:ext uri="{FF2B5EF4-FFF2-40B4-BE49-F238E27FC236}">
                <a16:creationId xmlns:a16="http://schemas.microsoft.com/office/drawing/2014/main" id="{E4DF05FE-5DF9-45AC-9BF5-ECFDE17250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8" r="31728"/>
          <a:stretch/>
        </p:blipFill>
        <p:spPr bwMode="auto">
          <a:xfrm>
            <a:off x="6718424" y="3004592"/>
            <a:ext cx="5437561" cy="386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10B56A2-B389-4CF6-AAD2-73CC6AFF04D4}"/>
              </a:ext>
            </a:extLst>
          </p:cNvPr>
          <p:cNvSpPr/>
          <p:nvPr/>
        </p:nvSpPr>
        <p:spPr>
          <a:xfrm>
            <a:off x="851805" y="2356520"/>
            <a:ext cx="5682376" cy="532453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E" b="1" i="1" dirty="0">
                <a:solidFill>
                  <a:srgbClr val="7030A0"/>
                </a:solidFill>
                <a:latin typeface="Signika"/>
              </a:rPr>
              <a:t>sunglasses</a:t>
            </a:r>
            <a:r>
              <a:rPr lang="en-IE" dirty="0">
                <a:latin typeface="Signika"/>
              </a:rPr>
              <a:t> interface would have fairly simple rules like: 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dirty="0">
                <a:latin typeface="Signika"/>
              </a:rPr>
              <a:t>shields from the sun;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dirty="0">
                <a:latin typeface="Signika"/>
              </a:rPr>
              <a:t>attaches to a face. </a:t>
            </a:r>
          </a:p>
          <a:p>
            <a:endParaRPr lang="en-IE" dirty="0">
              <a:latin typeface="Signika"/>
            </a:endParaRPr>
          </a:p>
          <a:p>
            <a:r>
              <a:rPr lang="en-IE" dirty="0">
                <a:latin typeface="Signika"/>
              </a:rPr>
              <a:t>Implementing the </a:t>
            </a:r>
            <a:r>
              <a:rPr lang="en-IE" b="1" i="1" dirty="0">
                <a:solidFill>
                  <a:srgbClr val="7030A0"/>
                </a:solidFill>
                <a:latin typeface="Signika"/>
              </a:rPr>
              <a:t>sunglasses</a:t>
            </a:r>
            <a:r>
              <a:rPr lang="en-IE" dirty="0">
                <a:latin typeface="Signika"/>
              </a:rPr>
              <a:t> interface with </a:t>
            </a:r>
            <a:r>
              <a:rPr lang="en-IE" b="1" i="1" dirty="0">
                <a:solidFill>
                  <a:srgbClr val="7030A0"/>
                </a:solidFill>
                <a:latin typeface="Signika"/>
              </a:rPr>
              <a:t>suntan lotion </a:t>
            </a:r>
            <a:r>
              <a:rPr lang="en-IE" dirty="0">
                <a:latin typeface="Signika"/>
              </a:rPr>
              <a:t>would seem to make sense: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dirty="0">
                <a:latin typeface="Signika"/>
              </a:rPr>
              <a:t>it shields from the sun and attaches to the face. </a:t>
            </a:r>
          </a:p>
        </p:txBody>
      </p:sp>
      <p:pic>
        <p:nvPicPr>
          <p:cNvPr id="6" name="tmp7509">
            <a:hlinkClick r:id="" action="ppaction://media"/>
            <a:extLst>
              <a:ext uri="{FF2B5EF4-FFF2-40B4-BE49-F238E27FC236}">
                <a16:creationId xmlns:a16="http://schemas.microsoft.com/office/drawing/2014/main" id="{73250069-DECB-414A-BC85-E2D0DD114586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130555" end="585806.866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005769"/>
      </p:ext>
    </p:extLst>
  </p:cSld>
  <p:clrMapOvr>
    <a:masterClrMapping/>
  </p:clrMapOvr>
  <p:transition spd="med" advTm="2570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A6E592-C55C-43EF-B1E6-9BAADB0B76C0}"/>
              </a:ext>
            </a:extLst>
          </p:cNvPr>
          <p:cNvSpPr/>
          <p:nvPr/>
        </p:nvSpPr>
        <p:spPr>
          <a:xfrm>
            <a:off x="957784" y="9259565"/>
            <a:ext cx="113052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2400" dirty="0">
                <a:hlinkClick r:id="rId5"/>
              </a:rPr>
              <a:t>https://www.novoda.com/blog/designing-something-solid/</a:t>
            </a:r>
            <a:r>
              <a:rPr lang="en-IE" sz="2400" dirty="0"/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572210-6197-4034-A4DD-081D40583783}"/>
              </a:ext>
            </a:extLst>
          </p:cNvPr>
          <p:cNvSpPr/>
          <p:nvPr/>
        </p:nvSpPr>
        <p:spPr>
          <a:xfrm>
            <a:off x="851805" y="7900923"/>
            <a:ext cx="11627259" cy="113877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E" dirty="0">
                <a:latin typeface="Signika"/>
              </a:rPr>
              <a:t>But </a:t>
            </a:r>
            <a:r>
              <a:rPr lang="en-IE" b="1" dirty="0">
                <a:solidFill>
                  <a:srgbClr val="FF0000"/>
                </a:solidFill>
                <a:latin typeface="Signika"/>
              </a:rPr>
              <a:t>semantically</a:t>
            </a:r>
            <a:r>
              <a:rPr lang="en-IE" dirty="0">
                <a:latin typeface="Signika"/>
              </a:rPr>
              <a:t> the expected behaviour is different enough to cause behavioural problems - in this case, by stinging your eyes!</a:t>
            </a:r>
            <a:endParaRPr lang="en-IE" dirty="0"/>
          </a:p>
        </p:txBody>
      </p:sp>
      <p:pic>
        <p:nvPicPr>
          <p:cNvPr id="5" name="Picture 2" descr="https://www.novoda.com/blog/content/images/2016/07/highlight-L.png">
            <a:extLst>
              <a:ext uri="{FF2B5EF4-FFF2-40B4-BE49-F238E27FC236}">
                <a16:creationId xmlns:a16="http://schemas.microsoft.com/office/drawing/2014/main" id="{E4DF05FE-5DF9-45AC-9BF5-ECFDE17250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8" r="31728"/>
          <a:stretch/>
        </p:blipFill>
        <p:spPr bwMode="auto">
          <a:xfrm>
            <a:off x="6718424" y="3004592"/>
            <a:ext cx="5437561" cy="386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9DA81-7C4F-43AA-A556-63F1960C04BA}"/>
              </a:ext>
            </a:extLst>
          </p:cNvPr>
          <p:cNvSpPr/>
          <p:nvPr/>
        </p:nvSpPr>
        <p:spPr>
          <a:xfrm>
            <a:off x="885776" y="340296"/>
            <a:ext cx="1108923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4400" b="1" i="1" dirty="0">
                <a:solidFill>
                  <a:srgbClr val="7030A0"/>
                </a:solidFill>
                <a:latin typeface="Signika"/>
              </a:rPr>
              <a:t>“Don't implement interfaces in a way that breaks expected semantic behaviour.”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0B56A2-B389-4CF6-AAD2-73CC6AFF04D4}"/>
              </a:ext>
            </a:extLst>
          </p:cNvPr>
          <p:cNvSpPr/>
          <p:nvPr/>
        </p:nvSpPr>
        <p:spPr>
          <a:xfrm>
            <a:off x="851805" y="2356520"/>
            <a:ext cx="5682376" cy="532453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E" b="1" i="1" dirty="0">
                <a:solidFill>
                  <a:srgbClr val="7030A0"/>
                </a:solidFill>
                <a:latin typeface="Signika"/>
              </a:rPr>
              <a:t>sunglasses</a:t>
            </a:r>
            <a:r>
              <a:rPr lang="en-IE" dirty="0">
                <a:latin typeface="Signika"/>
              </a:rPr>
              <a:t> interface would have fairly simple rules like: 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dirty="0">
                <a:latin typeface="Signika"/>
              </a:rPr>
              <a:t>shields from the sun;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dirty="0">
                <a:latin typeface="Signika"/>
              </a:rPr>
              <a:t>attaches to a face. </a:t>
            </a:r>
          </a:p>
          <a:p>
            <a:endParaRPr lang="en-IE" dirty="0">
              <a:latin typeface="Signika"/>
            </a:endParaRPr>
          </a:p>
          <a:p>
            <a:r>
              <a:rPr lang="en-IE" dirty="0">
                <a:latin typeface="Signika"/>
              </a:rPr>
              <a:t>Implementing the </a:t>
            </a:r>
            <a:r>
              <a:rPr lang="en-IE" b="1" i="1" dirty="0">
                <a:solidFill>
                  <a:srgbClr val="7030A0"/>
                </a:solidFill>
                <a:latin typeface="Signika"/>
              </a:rPr>
              <a:t>sunglasses</a:t>
            </a:r>
            <a:r>
              <a:rPr lang="en-IE" dirty="0">
                <a:latin typeface="Signika"/>
              </a:rPr>
              <a:t> interface with </a:t>
            </a:r>
            <a:r>
              <a:rPr lang="en-IE" b="1" i="1" dirty="0">
                <a:solidFill>
                  <a:srgbClr val="7030A0"/>
                </a:solidFill>
                <a:latin typeface="Signika"/>
              </a:rPr>
              <a:t>suntan lotion </a:t>
            </a:r>
            <a:r>
              <a:rPr lang="en-IE" dirty="0">
                <a:latin typeface="Signika"/>
              </a:rPr>
              <a:t>would seem to make sense: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dirty="0">
                <a:latin typeface="Signika"/>
              </a:rPr>
              <a:t>it shields from the sun and attaches to the face. </a:t>
            </a:r>
          </a:p>
        </p:txBody>
      </p:sp>
      <p:pic>
        <p:nvPicPr>
          <p:cNvPr id="8" name="tmp7509">
            <a:hlinkClick r:id="" action="ppaction://media"/>
            <a:extLst>
              <a:ext uri="{FF2B5EF4-FFF2-40B4-BE49-F238E27FC236}">
                <a16:creationId xmlns:a16="http://schemas.microsoft.com/office/drawing/2014/main" id="{55EC5A6A-30F9-4AE9-8378-9A7C85502307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156259" end="568583.866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41296"/>
      </p:ext>
    </p:extLst>
  </p:cSld>
  <p:clrMapOvr>
    <a:masterClrMapping/>
  </p:clrMapOvr>
  <p:transition spd="med" advTm="1722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dropped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85876" y="2253568"/>
            <a:ext cx="9289032" cy="6966775"/>
          </a:xfrm>
          <a:prstGeom prst="rect">
            <a:avLst/>
          </a:prstGeom>
          <a:ln w="12700"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6583BDE-1E37-4092-87B2-DAB2DB680FA6}"/>
              </a:ext>
            </a:extLst>
          </p:cNvPr>
          <p:cNvSpPr/>
          <p:nvPr/>
        </p:nvSpPr>
        <p:spPr>
          <a:xfrm>
            <a:off x="885776" y="340296"/>
            <a:ext cx="1108923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4400" b="1" i="1" dirty="0">
                <a:solidFill>
                  <a:srgbClr val="7030A0"/>
                </a:solidFill>
                <a:latin typeface="Signika"/>
              </a:rPr>
              <a:t>“Don't implement interfaces in a way that breaks expected semantic behaviour.”</a:t>
            </a:r>
          </a:p>
        </p:txBody>
      </p:sp>
      <p:pic>
        <p:nvPicPr>
          <p:cNvPr id="3" name="tmp7509">
            <a:hlinkClick r:id="" action="ppaction://media"/>
            <a:extLst>
              <a:ext uri="{FF2B5EF4-FFF2-40B4-BE49-F238E27FC236}">
                <a16:creationId xmlns:a16="http://schemas.microsoft.com/office/drawing/2014/main" id="{C8521EE3-2074-4E03-B212-3786DF37CA8D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173482" end="543564.866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62136"/>
      </p:ext>
    </p:extLst>
  </p:cSld>
  <p:clrMapOvr>
    <a:masterClrMapping/>
  </p:clrMapOvr>
  <p:transition spd="slow" advTm="2501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6777|recordLength=742065|start=0|end=6777|audioFormat={00001610-0000-0010-8000-00AA00389B71}|audioRate=44100|muted=false|volume=0.8|fadeIn=0|fadeOut=0|videoFormat={34363248-0000-0010-8000-00AA00389B71}|videoRate=15|videoWidth=256|videoHeight=25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198501|recordEnd=248511|recordLength=742065|start=198501|end=248511|audioFormat={00001610-0000-0010-8000-00AA00389B71}|audioRate=44100|muted=false|volume=0.8|fadeIn=0|fadeOut=0|videoFormat={34363248-0000-0010-8000-00AA00389B71}|videoRate=15|videoWidth=256|videoHeight=25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IAAAAPAAAABwMAAAAAAQAAAAQAAAAECUlua0F0b21WMQIAAAAJBAAAAAkFAAAADQIFBAAAAAtQZW5TdHJva2VWMQQAAAAKQXR0cmlidXRlcwVUcmFjZQlTdGFydFRpbWUEVHlwZQQEAAQPUGVuQXR0cmlidXRlc1YxAgAAAApJbmtUcmFjZVYxAgAAABAMQWN0aW9uVHlwZVYxAgAAAAIAAAAJBgAAAAkHAAAA0FMAAAAAAAAF+P///wxBY3Rpb25UeXBlVjEBAAAAB3ZhbHVlX18ACAIAAAAAAAAAAQUAAAAEAAAACQkAAAAJCgAAAPdpAAAAAAAAAfX////4////AAAAAAUGAAAAD1BlbkF0dHJpYnV0ZXNWMQoAAAAHX2NvbG9yQQdfY29sb3JSB19jb2xvckcHX2NvbG9yQgpGaXRUb0N1cnZlBkhlaWdodA5JZ25vcmVQcmVzc3VyZQ1Jc0hpZ2hsaWdodGVyBVNoYXBlBVdpZHRoAAAAAAAAAAAEAAICAgIBBgEBDEJydXNoU2hhcGVWMQIAAAAGAgAAAP8AAAAAAAAAAAAACEAAAAX0////DEJydXNoU2hhcGVWMQEAAAAHdmFsdWVfXwAIAgAAAAEAAAAAAAAAAAAIQAUHAAAACklua1RyYWNlVjEDAAAADUxpc3RgMStfaXRlbXMMTGlzdGAxK19zaXplD0xpc3RgMStfdmVyc2lvbgQAABhTaGFyZWQuSW5raW5nLklua1BvaW50W10CAAAACAgCAAAACQ0AAABlAAAAZQAAAAEJAAAABgAAAP8AAAAAAAAAAAAACEAAAAHy////9P///wEAAAAAAAAAAAAIQAEKAAAABwAAAAkPAAAAUwAAAFMAAAAHDQAAAAABAAAAgAAAAAQKSW5rUG9pbnRWMQIAAAAJEAAAAAkRAAAACRIAAAAJEwAAAAkUAAAACRUAAAAJFgAAAAkXAAAACRgAAAAJGQAAAAkaAAAACRsAAAAJHAAAAAkdAAAACR4AAAAJHwAAAAkgAAAACSEAAAAJIgAAAAkjAAAACSQAAAAJJQAAAAkmAAAACScAAAAJKAAAAAkpAAAACSoAAAAJKwAAAAksAAAACS0AAAAJLgAAAAkvAAAACTAAAAAJMQAAAAkyAAAACTMAAAAJNAAAAAk1AAAACTYAAAAJNwAAAAk4AAAACTkAAAAJOgAAAAk7AAAACTwAAAAJPQAAAAk+AAAACT8AAAAJQAAAAAlBAAAACUIAAAAJQwAAAAlEAAAACUUAAAAJRgAAAAlHAAAACUgAAAAJSQAAAAlKAAAACUsAAAAJTAAAAAlNAAAACU4AAAAJTwAAAAlQAAAACVEAAAAJUgAAAAlTAAAACVQAAAAJVQAAAAlWAAAACVcAAAAJWAAAAAlZAAAACVoAAAAJWwAAAAlcAAAACV0AAAAJXgAAAAlfAAAACWAAAAAJYQAAAAliAAAACWMAAAAJZAAAAAllAAAACWYAAAAJZwAAAAloAAAACWkAAAAJagAAAAlrAAAACWwAAAAJbQAAAAluAAAACW8AAAAJcAAAAAlxAAAACXIAAAAJcwAAAAl0AAAADRsHDwAAAAABAAAAgAAAAAQKSW5rUG9pbnRWMQIAAAAJdQAAAAl2AAAACXcAAAAJeAAAAAl5AAAACXoAAAAJewAAAAl8AAAACX0AAAAJfgAAAAl/AAAACYAAAAAJgQAAAAmCAAAACYMAAAAJhAAAAAmFAAAACYYAAAAJhwAAAAmIAAAACYkAAAAJigAAAAmLAAAACYwAAAAJjQAAAAmOAAAACY8AAAAJkAAAAAmRAAAACZIAAAAJkwAAAAmUAAAACZUAAAAJlgAAAAmXAAAACZgAAAAJmQAAAAmaAAAACZsAAAAJnAAAAAmdAAAACZ4AAAAJnwAAAAmgAAAACaEAAAAJogAAAAmjAAAACaQAAAAJpQAAAAmmAAAACacAAAAJqAAAAAmpAAAACaoAAAAJqwAAAAmsAAAACa0AAAAJrgAAAAmvAAAACbAAAAAJsQAAAAmyAAAACbMAAAAJtAAAAAm1AAAACbYAAAAJtwAAAAm4AAAACbkAAAAJugAAAAm7AAAACbwAAAAJvQAAAAm+AAAACb8AAAAJwAAAAAnBAAAACcIAAAAJwwAAAAnEAAAACcUAAAAJxgAAAAnHAAAADS0FEAAAAApJbmtQb2ludFYxBAAAAAFYAVkOUHJlc3N1cmVGYWN0b3IJVGltZVN0YW1wAAAAAAYGCxACAAAAYBstglG+6T9EVEefFibvPwAA6D0AAAAAAAAAAAERAAAAEAAAAEADSOb28Ok/RFRHnxYm7z8AACA+EAAAAAAAAAABEgAAABAAAAAA62JKnCPqP4wUC5BQF+8/AAA0PhAAAAAAAAAAARMAAAAQAAAA4NJ9rkFW6j+09GyI7Q/vPwAARD4QAAAAAAAAAAEUAAAAEAAAAODSfa5BVuo/tPRsiO0P7z8AAGQ+EAAAAAAAAAABFQAAABAAAADAupgS54jqP7T0bIjtD+8/AAB+PiAAAAAAAAAAARYAAAAQAAAAwC6mxDmi6j+09GyI7Q/vPwCAiz4gAAAAAAAAAAEXAAAAEAAAAMCis3aMu+o/tPRsiO0P7z8AAJE+IAAAAAAAAAABGAAAABAAAACgFsEo39TqP9TUzoCKCO8/AICUPiAAAAAAAAAAARkAAAAQAAAAoBbBKN/U6j9sVVZi/uruPwCAlT4vAAAAAAAAAAEaAAAAEAAAAKAWwSjf1Oo/1PV7S9XU7j8AgJQ+LwAAAAAAAAABGwAAABAAAACgFsEo39TqP0SWoTSsvu4/AACUPj8AAAAAAAAAARwAAAAQAAAAwKKzdoy76j+0Nscdg6juPwAAkz4/AAAAAAAAAAEdAAAAEAAAAMAupsQ5ouo//PaKDr2Z7j8AAJI+PwAAAAAAAAABHgAAABAAAADAupgS54jqP0S3Tv/2iu4/AACSPk4AAAAAAAAAAR8AAAAQAAAA4NJ9rkFW6j+MdxLwMHzuPwAAkz5OAAAAAAAAAAEgAAAAEAAAAEADSOb28Ok/3DfW4Gpt7j8AgJI+XgAAAAAAAAABIQAAABAAAACAMxIerIvpP/wXONkHZu4/AACSPm4AAAAAAAAAASIAAAAQAAAA4Ae0P2na6D8k+JnRpF7uPwAAkz5uAAAAAAAAAAEjAAAAEAAAAGDcVWEmKeg/JPiZ0aRe7j8AgJQ+fQAAAAAAAAABJAAAABAAAADgsPeC43fnPyT4mdGkXu4/AACTPn0AAAAAAAAAASUAAAAQAAAAYIWZpKDG5j8k+JnRpF7uPwCAkD59AAAAAAAAAAEmAAAAEAAAAMBZO8ZdFeY/JPiZ0aRe7j8AAI8+jQAAAAAAAAABJwAAABAAAABgLt3nGmTlP4x3EvAwfO4/AACPPo0AAAAAAAAAASgAAAAQAAAA4I5xV4WZ5D/89ooOvZnuPwCAjj6sAAAAAAAAAAEpAAAAEAAAAGDvBcfvzuM/3BYpFiCh7j8AAI4+rAAAAAAAAAABKgAAABAAAADgw6forB3jP7Q2xx2DqO4/AACPPqwAAAAAAAAAASsAAAAQAAAAYJhJCmps4j9sdgMtSbfuPwCAkT68AAAAAAAAAAEsAAAAEAAAAOBs6ysnu+E/bHYDLUm37j8AAJM+vAAAAAAAAAABLQAAABAAAABgzX+bkfDgP2x2Ay1Jt+4/AICUPssAAAAAAAAAAS4AAAAQAAAA4LkGWakM4D9sdgMtSbfuPwCAlz7LAAAAAAAAAAEvAAAAEAAAAEBNGy2CUd4/tDbHHYOo7j8AAJw+2wAAAAAAAAABMAAAABAAAACAJimosYncP/z2ig69me4/AICfPtsAAAAAAAAAATEAAAAQAAAAgOdRh4b02j9Et07/9oruPwAAoj7rAAAAAAAAAAEyAAAAEAAAAMDAXwK2LNk/jHcS8DB87j8AgKM+6wAAAAAAAAABMwAAABAAAAAAslIZQDLXP4x3EvAwfO4/AAClPvoAAAAAAAAAATQAAAAQAAAAQHN7+BSd1T9Et07/9oruPwCApT76AAAAAAAAAAE1AAAAEAAAAEAcvzuPOtQ//PaKDr2Z7j8AgKU+CgEAAAAAAAABNgAAABAAAAAAxQJ/CdjSP9wWKRYgoe4/AICkPgoBAAAAAAAAATcAAAAQAAAAAD58is7a0T+0Nscdg6juPwAApD4aAQAAAAAAAAE4AAAAEAAAAECeEPo4ENE/tDbHHYOo7j8AAKU+GgEAAAAAAAABOQAAABAAAAAA/6Rpo0XQP9wWKRYgoe4/AICnPjkBAAAAAAAAAToAAAAQAAAAgF7eQrHAzz9Et07/9oruPwCArz45AQAAAAAAAAE7AAAAEAAAAICOqHpmW88/3DfW4Gpt7j8AALs+SAEAAAAAAAABPAAAABAAAAAA/6Rpo0XQPyT4mdGkXu4/AIDCPkgBAAAAAAAAAT0AAAAQAAAAAIYrXt5C0T8k+JnRpF7uPwCAyD5YAQAAAAAAAAE+AAAAEAAAAIANslIZQNI/JPiZ0aRe7j8AgMg+WAEAAAAAAAABPwAAABAAAACAZG4Pn6LTP4x3EvAwfO4/AIDHPmgBAAAAAAAAAUAAAAAQAAAAgKNFMMo31T+0Nscdg6juPwCAyT5oAQAAAAAAAAFBAAAAEAAAAEDKN7Wa/9Y/1PV7S9XU7j8AAM4+dwEAAAAAAAABQgAAABAAAAAA2USeEPrYP9TUzoCKCO8/AADPPncBAAAAAAAAAUMAAAAQAAAAwP82I+HB2j/0k4Ou3DTvPwAA0D53AQAAAAAAAAFEAAAAEAAAAIAmKaixidw/FFM43C5h7z8AANA+hwEAAAAAAAABRQAAABAAAABANTaRJ4TeP4TSsPq6fu8/AADQPocBAAAAAAAAAUYAAAAQAAAA4KEhvU4/4D88Eu0JgY3vPwAA0j6XAQAAAAAAAAFHAAAAEAAAACCdtWPcVeE/7FEpGUec7z8AgNY+lwEAAAAAAAABSAAAABAAAABgmEkKamziPzwS7QmBje8/AADdPqYBAAAAAAAAAUkAAAAQAAAAYGMTeULo4z9c8k4CHobvPwCA5D6mAQAAAAAAAAFKAAAAEAAAAGC6zzXISuU/hNKw+rp+7z8AAOo+tgEAAAAAAAABSwAAABAAAACAnX5A+5PmPxRTONwuYe8/AADvPrYBAAAAAAAAAUwAAAAQAAAAoIAtSy7d5z9kE/zMaFLvPwAA8z66AQAAAAAAAAFNAAAAEAAAAMDvzqMODek/9JODrtw07z8AAPg+ugEAAAAAAAABTgAAABAAAAAA62JKnCPqP9TUzoCKCO8/AID6PsoBAAAAAAAAAU8AAAAQAAAAYHLpPtcg6z/U9XtL1dTuPwCA/D7KAQAAAAAAAAFQAAAAEAAAAOARVc9s6+s/bHYDLUm37j8AgP0+2gEAAAAAAAABUQAAABAAAABgPbOtr5zsP/z2ig69me4/AID9PtoBAAAAAAAAAVIAAAAQAAAA4PQD2p807T+MdxLwMHzuPwCA/D7pAQAAAAAAAAFTAAAAEAAAAKA4R1Q9s+0/JPiZ0aRe7j8AAPw+6QEAAAAAAAABVAAAABAAAABgCH0ciBjuP2y4XcLeT+4/AAD8PvkBAAAAAAAAAVUAAAAQAAAAANiy5NJ97j+UmL+6e0juPwAA/D75AQAAAAAAAAFWAAAAEAAAAADAzUh4sO4/vHghsxhB7j8AgPo++QEAAAAAAAABVwAAABAAAADAp+isHePuP7x4IbMYQe4/AAD6PgkCAAAAAAAAAVgAAAAQAAAAwKforB3j7j+8eCGzGEHuPwAA+j4JAgAAAAAAAAFZAAAAEAAAAMCn6Kwd4+4/JPiZ0aRe7j8AAPs+CQIAAAAAAAABWgAAABAAAAAAwM1IeLDuP9w31uBqbe4/AID6PgkCAAAAAAAAAVsAAAAQAAAAQPCXgC1L7j/89ooOvZnuPwAA+j4YAgAAAAAAAAFcAAAAEAAAAKCsVAaQzO0/bHYDLUm37j8AAPk+KAIAAAAAAAABXQAAABAAAADg9APanzTtP7QVGlM43O4/AAD3PigCAAAAAAAAAV4AAAAQAAAAYMml+1yD7D/U1M6AigjvPwCA9j43AgAAAAAAAAFfAAAAEAAAAABCHwcihus/RFRHnxYm7z8AAPY+RwIAAAAAAAABYAAAABAAAADg0n2uQVbqP6TTv72iQ+8/AAD3PkcCAAAAAAAAAWEAAAAQAAAAwO/Oow4N6T8UUzjcLmHvPwCA+D5XAgAAAAAAAAFiAAAAEAAAAMAMIJnbw+c/hNKw+rp+7z8AAPg+VwIAAAAAAAABYwAAABAAAACgKXGOqHrmP1zyTgIehu8/AAD4PmYCAAAAAAAAAWQAAAAQAAAAgEbCg3Ux5T88Eu0JgY3vPwAA+z5mAgAAAAAAAAFlAAAAEAAAAEDXICuVAeQ/XPJOAh6G7z8AAAA/dgIAAAAAAAABZgAAABAAAAAg9HEgYrjiP4TSsPq6fu8/AEABP3YCAAAAAAAAAWcAAAAQAAAAIJ21Y9xV4T8UUzjcLmHvPwBAAj+GAgAAAAAAAAFoAAAAEAAAAACM8k2t5t8/ZBP8zGhS7z8AwAI/hgIAAAAAAAABaQAAABAAAAAA3nnUoSHdP6TTv72iQ+8/AMACP5UCAAAAAAAAAWoAAAAQAAAAADABW5Zc2j/0k4Ou3DTvPwAAAz+VAgAAAAAAAAFrAAAAEAAAAMBpo0Uwytc/HHTlpnkt7z8AAAM/pQIAAAAAAAABbAAAABAAAABAc3v4FJ3VP0RUR58WJu8/AAADP6UCAAAAAAAAAW0AAAAQAAAAQEyJc0TV0z9EVEefFibvPwCAAz+0AgAAAAAAAAFuAAAAEAAAAID1zLa+ctI/RFRHnxYm7z8AwAM/tAIAAAAAAAABbwAAABAAAAAAbkbCg3XRPxx05aZ5Le8/AMADP8QCAAAAAAAAAXAAAAAQAAAAgM7aMe6q0D/0k4Ou3DTvPwDAAT/EAgAAAAAAAAFxAAAAEAAAAAAXigX+EtA/pNO/vaJD7z8AAP4+xAIAAAAAAAABcgAAABAAAACAjqh6ZlvPP6TTv72iQ+8/AIDmPuMCAAAAAAAAAXMAAAAQAAAAAO886tCQzj9kE/zMaFLvPwAAxz7jAgAAAAAAAAF0AAAAEAAAAABQ0Vk7xs0/hNKw+rp+7z8AAIg+4wIAAAAAAAABdQAAABAAAAAgDel1+gHtP0Ak1+wGWrI/AAAAPgAAAAAAAAAAAXYAAAAQAAAAAIH2J00b7T+gGEFO+ai0PwAAMT4QAAAAAAAAAAF3AAAAEAAAAACB9idNG+0/oBcyixHktD8AAEg+EAAAAAAAAAABeAAAABAAAAAgDel1+gHtP6AXMosR5LQ/AABEPhAAAAAAAAAAAXkAAAAQAAAAIA3pdfoB7T+gFzKLEeS0PwAASj4fAAAAAAAAAAF6AAAAEAAAACCZ28On6Ow/oBcyixHktD8AAEs+HwAAAAAAAAABewAAABAAAABgscBfArbsP8AZUBHhbbQ/AABLPi8AAAAAAAAAAXwAAAAQAAAAgFWYSQpq7D8gHG6XsPezPwAAST4vAAAAAAAAAAF9AAAAEAAAAMCFYoG/BOw/gB6MHYCBsz8AAEg+LwAAAAAAAAABfgAAABAAAAAAtiy5dJ/rP4Afm+BnRrM/AABIPj0AAAAAAAAAAX8AAAAQAAAAQOb28Ck66z+AHowdgIGzPwAASD49AAAAAAAAAAGAAAAAEAAAAMAupsQ5ouo/IBxul7D3sz8AAEg+TAAAAAAAAAABgQAAABAAAAAgd1WYSQrqP6AXMosR5LQ/AABKPkwAAAAAAAAAAYIAAAAQAAAAoNfpB7Q/6T/gEvZ+ctC1PwAATz5cAAAAAAAAAAGDAAAAEAAAACA4fncedeg/IA66ctO8tj8AAFY+XAAAAAAAAAABhAAAABAAAADgmBLniKrnPyANq6/r97Y/AABcPmwAAAAAAAAAAYUAAAAQAAAAQPmmVvPf5j8ADJzsAzO3PwAAYz5sAAAAAAAAAAGGAAAAEAAAAMBZO8ZdFeY/IA66ctO8tj8AAGY+ewAAAAAAAAABhwAAABAAAABgus81yErlPwAUBUJalbU/AABwPnsAAAAAAAAAAYgAAAAQAAAAAKdW899m5D/gGl/UyDK0PwAAfz57AAAAAAAAAAGJAAAAEAAAAMAf0P6kaeM/ACPIKR+Vsj8AgIY+iwAAAAAAAAABigAAABAAAABgmEkKamziP8AoE/mlbbE/AICOPpoAAAAAAAAAAYsAAAAQAAAAIJ21Y9xV4T9gLU8FRYGwPwAAlD6aAAAAAAAAAAGMAAAAEAAAAOChIb1OP+A/oC9tixQLsD8AAJo+mgAAAAAAAAABjQAAABAAAABATRstglHeP8Bh+Jz4n68/AICePqoAAAAAAAAAAY4AAAAQAAAAAIe9Fxy/2z/AYfic+J+vPwAAoz6qAAAAAAAAAAGPAAAAEAAAAADxKTprx9g/wGH4nPifrz8AAKY+ugAAAAAAAAABkAAAABAAAAAAW5Zcus/VP8Bh+Jz4n68/AICpProAAAAAAAAAAZEAAAAQAAAAAK0d464K0z9AZjSpl7OuPwAAqz7JAAAAAAAAAAGSAAAAEAAAAMDmv81IeNA/wG+swdXarD8AgKs+yQAAAAAAAAABkwAAABAAAAAAcY6oembLP0B7QmDji6o/AACsPtkAAAAAAAAAAZQAAAAQAAAAgLQIRvmmxj8AifaEwManPwAArT7ZAAAAAAAAAAGVAAAAEAAAAIDHuKvCTMI/AJnIL22LpD8AgK0+6QAAAAAAAAABlgAAABAAAAAAtdEiGOW7PwCnfFRKxqE/AICtPukAAAAAAAAAAZcAAAAQAAAAALl0n2uQtT+AaWHyTgKePwAArj74AAAAAAAAAAGYAAAAEAAAAABdg6xUBrA/gHxRI8tQmj8AAK4++AAAAAAAAAABmQAAABAAAAAAgNK00SKoPwCKBUioi5c/AACvPggBAAAAAAAAAZoAAAAQAAAAAMJMUlBjoz+Ak31g5rKVPwCAsD4IAQAAAAAAAAGbAAAAEAAAAACEdTElzqE/gJN9YOaylT8AALA+CAEAAAAAAAABnAAAABAAAAAAhHUxJc6hP4COQVRHn5Y/AACwPggBAAAAAAAAAZ0AAAAQAAAAAMJMUlBjoz8Ahck7CXiYPwAAsD4IAQAAAAAAAAGeAAAAEAAAAABC+5OmjaY/gHxRI8tQmj8AALE+FwEAAAAAAAABnwAAABAAAAAAPlgXU+KsPwB4FRcsPZs/AAC2PhcBAAAAAAAAAaAAAAAQAAAAAJxazX+bsT+AfFEjy1CaPwCAvT4nAQAAAAAAAAGhAAAAEAAAAAC5dJ9rkLU/AIXJOwl4mD8AgMQ+NwEAAAAAAAABogAAABAAAAAAdvoB7U+6P4COQVRHn5Y/AIDMPjcBAAAAAAAAAaMAAAAQAAAAANLr9APavz+AnPV4JNqTPwAA0j5WAQAAAAAAAAGkAAAAEAAAAABnJDxYF8M/AKupnQEVkT8AANg+VgEAAAAAAAABpQAAABAAAAAAJKqe2dbHPwBwu4S9n4w/AIDaPlYBAAAAAAAAAaYAAAAQAAAAgOAvAVuWzD8AejOd+8aKPwCA3D5mAQAAAAAAAAGnAAAAEAAAAIDO2jHuqtA/AISrtTnuiD8AgN0+ZgEAAAAAAAABqAAAABAAAADAlDhHVD3TPwCEq7U57og/AADfPnUBAAAAAAAAAakAAAAQAAAAAFuWXLrP1T8AejOd+8aKPwCA3z51AQAAAAAAAAGqAAAAEAAAAIA52Q17L9g/AHC7hL2fjD8AgN8+hQEAAAAAAAABqwAAABAAAADA/zYj4cHaPwBwu4S9n4w/AADgPoUBAAAAAAAAAawAAAAQAAAAwMWUOEdU3T8AcLuEvZ+MPwAA4D6UAQAAAAAAAAGtAAAAEAAAAECk1+kHtN8/AHC7hL2fjD8AAOE+lAEAAAAAAAABrgAAABAAAABAQY1N5AnhPwBwu4S9n4w/AIDiPqQBAAAAAAAAAa8AAAAQAAAAgLAupsQ54j8AejOd+8aKPwAA6T6kAQAAAAAAAAGwAAAAEAAAAIB7+BSdteM/AHoznfvGij8AgPI+tAEAAAAAAAABsQAAABAAAACA0rTRIhjlPwB6M537xoo/AAD4PrQBAAAAAAAAAbIAAAAQAAAAoClxjqh65j8AejOd+8aKPwAA/D60AQAAAAAAAAGzAAAAEAAAAMAMIJnbw+c/AGdDbH94jj8AAPw+0wEAAAAAAAABtAAAABAAAADge8Hxu/PoP4ChMYXD7ZI/AAD8PtMBAAAAAAAAAbUAAAAQAAAAIHdVmEkK6j+AjkFUR5+WPwAA+z7TAQAAAAAAAAG2AAAAEAAAAICKztox7uo/AHgVFyw9mz8AAPo+0wEAAAAAAAABtwAAABAAAAAAtiy5dJ/rPwCu1ua4Y6A/AAD5PuMBAAAAAAAAAbgAAAAQAAAAwPlvMxIe7D9AokBIq7KiPwAA+D7jAQAAAAAAAAG5AAAAEAAAAGDJpftcg+w/wJaqqZ0BpT8AAPc+8gEAAAAAAAABugAAABAAAABAJc4RVc/sP0CLFAuQUKc/AAD1PvIBAAAAAAAAAbsAAAAQAAAAIJnbw6fo7D9AhLp4IbOoPwCA9D4CAgAAAAAAAAG8AAAAEAAAAEAlzhFVz+w/gH9+bIKfqT8AAPQ+AgIAAAAAAAABvQAAABAAAABgyaX7XIPsP4B9YOayFao/AIDwPgICAAAAAAAAAb4AAAAQAAAA4BFVz2zr6z+AfWDmshWqPwAA7T4RAgAAAAAAAAG/AAAAEAAAAMCis3aMu+o/gH1g5rIVqj8AAOo+IQIAAAAAAAABwAAAABAAAACAvwRsWXLpP4B9YOayFao/AIDnPiECAAAAAAAAAcEAAAAQAAAAoPQ6/YD25z9Ae0Jg44uqPwCA5j4xAgAAAAAAAAHCAAAAEAAAAMC1Y9xVYeY/AHkk2hMCqz8AAOY+MQIAAAAAAAABwwAAABAAAADAdoy7KszkPwB06M107qs/AADmPkACAAAAAAAAAcQAAAAQAAAA4MOn6Kwd4z+AbY47BlGtPwAA5z5AAgAAAAAAAAHFAAAAEAAAACCdtWPcVeE/QCxAQl28sD8AgMc+TwIAAAAAAAABxgAAABAAAABANTaRJ4TeP4Afm+BnRrM/AICaPk8CAAAAAAAAAccAAAAQAAAAgM9s6ysn2z8AFAVCWpW1PwAASD5uAgAAAAAAAAs=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248511|recordEnd=259207|recordLength=742065|start=248511|end=259207|audioFormat={00001610-0000-0010-8000-00AA00389B71}|audioRate=44100|muted=false|volume=0.8|fadeIn=0|fadeOut=0|videoFormat={34363248-0000-0010-8000-00AA00389B71}|videoRate=15|videoWidth=256|videoHeight=25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259207|recordEnd=319486|recordLength=742065|start=259207|end=319486|audioFormat={00001610-0000-0010-8000-00AA00389B71}|audioRate=44100|muted=false|volume=0.8|fadeIn=0|fadeOut=0|videoFormat={34363248-0000-0010-8000-00AA00389B71}|videoRate=15|videoWidth=256|videoHeight=25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319486|recordEnd=365525|recordLength=742065|start=319486|end=365525|audioFormat={00001610-0000-0010-8000-00AA00389B71}|audioRate=44100|muted=false|volume=0.8|fadeIn=0|fadeOut=0|videoFormat={34363248-0000-0010-8000-00AA00389B71}|videoRate=15|videoWidth=256|videoHeight=25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365525|recordEnd=370840|recordLength=742065|start=365525|end=370840|audioFormat={00001610-0000-0010-8000-00AA00389B71}|audioRate=44100|muted=false|volume=0.8|fadeIn=0|fadeOut=0|videoFormat={34363248-0000-0010-8000-00AA00389B71}|videoRate=15|videoWidth=256|videoHeight=25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370840|recordEnd=390148|recordLength=742065|start=370840|end=390148|audioFormat={00001610-0000-0010-8000-00AA00389B71}|audioRate=44100|muted=false|volume=0.8|fadeIn=0|fadeOut=0|videoFormat={34363248-0000-0010-8000-00AA00389B71}|videoRate=15|videoWidth=256|videoHeight=25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390148|recordEnd=407300|recordLength=742065|start=390148|end=407300|audioFormat={00001610-0000-0010-8000-00AA00389B71}|audioRate=44100|muted=false|volume=0.8|fadeIn=0|fadeOut=0|videoFormat={34363248-0000-0010-8000-00AA00389B71}|videoRate=15|videoWidth=256|videoHeight=25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407300|recordEnd=437688|recordLength=742065|start=407300|end=437688|audioFormat={00001610-0000-0010-8000-00AA00389B71}|audioRate=44100|muted=false|volume=0.8|fadeIn=0|fadeOut=0|videoFormat={34363248-0000-0010-8000-00AA00389B71}|videoRate=15|videoWidth=256|videoHeight=25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437688|recordEnd=464237|recordLength=742065|start=437688|end=464237|audioFormat={00001610-0000-0010-8000-00AA00389B71}|audioRate=44100|muted=false|volume=0.8|fadeIn=0|fadeOut=0|videoFormat={34363248-0000-0010-8000-00AA00389B71}|videoRate=15|videoWidth=256|videoHeight=25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6777|recordEnd=19297|recordLength=742065|start=6777|end=19297|audioFormat={00001610-0000-0010-8000-00AA00389B71}|audioRate=44100|muted=false|volume=0.8|fadeIn=0|fadeOut=0|videoFormat={34363248-0000-0010-8000-00AA00389B71}|videoRate=15|videoWidth=256|videoHeight=25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464237|recordEnd=484299|recordLength=742065|start=464237|end=484299|audioFormat={00001610-0000-0010-8000-00AA00389B71}|audioRate=44100|muted=false|volume=0.8|fadeIn=0|fadeOut=0|videoFormat={34363248-0000-0010-8000-00AA00389B71}|videoRate=15|videoWidth=256|videoHeight=25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484299|recordEnd=498933|recordLength=742065|start=484299|end=498933|audioFormat={00001610-0000-0010-8000-00AA00389B71}|audioRate=44100|muted=false|volume=0.8|fadeIn=0|fadeOut=0|videoFormat={34363248-0000-0010-8000-00AA00389B71}|videoRate=15|videoWidth=256|videoHeight=25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498933|recordEnd=538370|recordLength=742065|start=498933|end=538370|audioFormat={00001610-0000-0010-8000-00AA00389B71}|audioRate=44100|muted=false|volume=0.8|fadeIn=0|fadeOut=0|videoFormat={34363248-0000-0010-8000-00AA00389B71}|videoRate=15|videoWidth=256|videoHeight=25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538370|recordEnd=614200|recordLength=742065|start=538370|end=614200|audioFormat={00001610-0000-0010-8000-00AA00389B71}|audioRate=44100|muted=false|volume=0.8|fadeIn=0|fadeOut=0|videoFormat={34363248-0000-0010-8000-00AA00389B71}|videoRate=15|videoWidth=256|videoHeight=25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614200|recordEnd=621638|recordLength=742065|start=614200|end=621638|audioFormat={00001610-0000-0010-8000-00AA00389B71}|audioRate=44100|muted=false|volume=0.8|fadeIn=0|fadeOut=0|videoFormat={34363248-0000-0010-8000-00AA00389B71}|videoRate=15|videoWidth=256|videoHeight=25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621638|recordEnd=651560|recordLength=742065|start=621638|end=651560|audioFormat={00001610-0000-0010-8000-00AA00389B71}|audioRate=44100|muted=false|volume=0.8|fadeIn=0|fadeOut=0|videoFormat={34363248-0000-0010-8000-00AA00389B71}|videoRate=15|videoWidth=256|videoHeight=25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651560|recordEnd=681531|recordLength=742065|start=651560|end=681531|audioFormat={00001610-0000-0010-8000-00AA00389B71}|audioRate=44100|muted=false|volume=0.8|fadeIn=0|fadeOut=0|videoFormat={34363248-0000-0010-8000-00AA00389B71}|videoRate=15|videoWidth=256|videoHeight=25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681531|recordEnd=696357|recordLength=742065|start=681531|end=696357|audioFormat={00001610-0000-0010-8000-00AA00389B71}|audioRate=44100|muted=false|volume=0.8|fadeIn=0|fadeOut=0|videoFormat={34363248-0000-0010-8000-00AA00389B71}|videoRate=15|videoWidth=256|videoHeight=25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696357|recordEnd=728828|recordLength=742065|start=696357|end=728828|audioFormat={00001610-0000-0010-8000-00AA00389B71}|audioRate=44100|muted=false|volume=0.8|fadeIn=0|fadeOut=0|videoFormat={34363248-0000-0010-8000-00AA00389B71}|videoRate=15|videoWidth=256|videoHeight=25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728828|recordEnd=739016|recordLength=742065|start=728828|end=739016|audioFormat={00001610-0000-0010-8000-00AA00389B71}|audioRate=44100|muted=false|volume=0.8|fadeIn=0|fadeOut=0|videoFormat={34363248-0000-0010-8000-00AA00389B71}|videoRate=15|videoWidth=256|videoHeight=25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19297|recordEnd=57595|recordLength=742065|start=19297|end=57595|audioFormat={00001610-0000-0010-8000-00AA00389B71}|audioRate=44100|muted=false|volume=0.8|fadeIn=0|fadeOut=0|videoFormat={34363248-0000-0010-8000-00AA00389B71}|videoRate=15|videoWidth=256|videoHeight=25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739016|recordEnd=741987|recordLength=742065|start=739016|end=741987|audioFormat={00001610-0000-0010-8000-00AA00389B71}|audioRate=44100|muted=false|volume=0.8|fadeIn=0|fadeOut=0|videoFormat={34363248-0000-0010-8000-00AA00389B71}|videoRate=15|videoWidth=256|videoHeight=25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57595|recordEnd=64847|recordLength=742065|start=57595|end=64847|audioFormat={00001610-0000-0010-8000-00AA00389B71}|audioRate=44100|muted=false|volume=0.8|fadeIn=0|fadeOut=0|videoFormat={34363248-0000-0010-8000-00AA00389B71}|videoRate=15|videoWidth=256|videoHeight=25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64847|recordEnd=115547|recordLength=742065|start=64847|end=115547|audioFormat={00001610-0000-0010-8000-00AA00389B71}|audioRate=44100|muted=false|volume=0.8|fadeIn=0|fadeOut=0|videoFormat={34363248-0000-0010-8000-00AA00389B71}|videoRate=15|videoWidth=256|videoHeight=25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115547|recordEnd=130555|recordLength=742065|start=115547|end=130555|audioFormat={00001610-0000-0010-8000-00AA00389B71}|audioRate=44100|muted=false|volume=0.8|fadeIn=0|fadeOut=0|videoFormat={34363248-0000-0010-8000-00AA00389B71}|videoRate=15|videoWidth=256|videoHeight=25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130555|recordEnd=156259|recordLength=742065|start=130555|end=156259|audioFormat={00001610-0000-0010-8000-00AA00389B71}|audioRate=44100|muted=false|volume=0.8|fadeIn=0|fadeOut=0|videoFormat={34363248-0000-0010-8000-00AA00389B71}|videoRate=15|videoWidth=256|videoHeight=25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156259|recordEnd=173482|recordLength=742065|start=156259|end=173482|audioFormat={00001610-0000-0010-8000-00AA00389B71}|audioRate=44100|muted=false|volume=0.8|fadeIn=0|fadeOut=0|videoFormat={34363248-0000-0010-8000-00AA00389B71}|videoRate=15|videoWidth=256|videoHeight=25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173482|recordEnd=198501|recordLength=742065|start=173482|end=198501|audioFormat={00001610-0000-0010-8000-00AA00389B71}|audioRate=44100|muted=false|volume=0.8|fadeIn=0|fadeOut=0|videoFormat={34363248-0000-0010-8000-00AA00389B71}|videoRate=15|videoWidth=256|videoHeight=256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2345</TotalTime>
  <Words>1211</Words>
  <Application>Microsoft Office PowerPoint</Application>
  <PresentationFormat>Custom</PresentationFormat>
  <Paragraphs>286</Paragraphs>
  <Slides>29</Slides>
  <Notes>1</Notes>
  <HiddenSlides>0</HiddenSlides>
  <MMClips>29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Arial</vt:lpstr>
      <vt:lpstr>Courier New</vt:lpstr>
      <vt:lpstr>Gill Sans</vt:lpstr>
      <vt:lpstr>Helvetica</vt:lpstr>
      <vt:lpstr>Helvetica Neue</vt:lpstr>
      <vt:lpstr>Helvetica Neue Light</vt:lpstr>
      <vt:lpstr>Helvetica Neue UltraLight</vt:lpstr>
      <vt:lpstr>Lucida Grande</vt:lpstr>
      <vt:lpstr>Signika</vt:lpstr>
      <vt:lpstr>Wingdings</vt:lpstr>
      <vt:lpstr>White</vt:lpstr>
      <vt:lpstr>Liskov Substitution Principle</vt:lpstr>
      <vt:lpstr>SOLID Class Design Principles</vt:lpstr>
      <vt:lpstr>SOLID Class Design Principles</vt:lpstr>
      <vt:lpstr>Barbara Liskov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LSP – Formal Definition</vt:lpstr>
      <vt:lpstr>LSP: Simple Violation (and fix)</vt:lpstr>
      <vt:lpstr>Simple Violation of LSP</vt:lpstr>
      <vt:lpstr>Adhering to LSP</vt:lpstr>
      <vt:lpstr>LSP: Semantic Violation</vt:lpstr>
      <vt:lpstr>LSP</vt:lpstr>
      <vt:lpstr>Rectangle </vt:lpstr>
      <vt:lpstr>Square</vt:lpstr>
      <vt:lpstr>Square</vt:lpstr>
      <vt:lpstr>Square</vt:lpstr>
      <vt:lpstr>Square</vt:lpstr>
      <vt:lpstr>Polymorphism</vt:lpstr>
      <vt:lpstr>More Subtle Problem</vt:lpstr>
      <vt:lpstr>LSP: Semantic Violation</vt:lpstr>
      <vt:lpstr>PowerPoint Presentation</vt:lpstr>
      <vt:lpstr>Validating the Model</vt:lpstr>
      <vt:lpstr>Validating the Model</vt:lpstr>
      <vt:lpstr>Behavioural Problems</vt:lpstr>
      <vt:lpstr>With LSP…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Liskov Substitution Principle</dc:title>
  <dc:creator>Siobhan</dc:creator>
  <cp:lastModifiedBy>Siobhan Drohan</cp:lastModifiedBy>
  <cp:revision>64</cp:revision>
  <dcterms:modified xsi:type="dcterms:W3CDTF">2017-11-22T12:10:45Z</dcterms:modified>
</cp:coreProperties>
</file>